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9" r:id="rId6"/>
    <p:sldId id="258" r:id="rId7"/>
    <p:sldId id="267" r:id="rId8"/>
    <p:sldId id="268" r:id="rId9"/>
    <p:sldId id="432" r:id="rId10"/>
    <p:sldId id="270" r:id="rId11"/>
    <p:sldId id="433" r:id="rId12"/>
    <p:sldId id="436" r:id="rId13"/>
    <p:sldId id="271" r:id="rId14"/>
    <p:sldId id="435" r:id="rId15"/>
    <p:sldId id="434" r:id="rId16"/>
    <p:sldId id="437" r:id="rId17"/>
    <p:sldId id="272" r:id="rId18"/>
    <p:sldId id="600"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4" r:id="rId149"/>
    <p:sldId id="403"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Lst>
  <p:sldSz cx="12192000" cy="6858000"/>
  <p:notesSz cx="6858000" cy="9144000"/>
  <p:custDataLst>
    <p:tags r:id="rId1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783" userDrawn="1">
          <p15:clr>
            <a:srgbClr val="A4A3A4"/>
          </p15:clr>
        </p15:guide>
        <p15:guide id="3" orient="horz" pos="2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87" autoAdjust="0"/>
  </p:normalViewPr>
  <p:slideViewPr>
    <p:cSldViewPr snapToGrid="0" showGuides="1">
      <p:cViewPr>
        <p:scale>
          <a:sx n="66" d="100"/>
          <a:sy n="66" d="100"/>
        </p:scale>
        <p:origin x="-72" y="-930"/>
      </p:cViewPr>
      <p:guideLst>
        <p:guide pos="3783"/>
        <p:guide orient="horz" pos="2164"/>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0" Type="http://schemas.openxmlformats.org/officeDocument/2006/relationships/tags" Target="tags/tag7.xml"/><Relationship Id="rId18" Type="http://schemas.openxmlformats.org/officeDocument/2006/relationships/slide" Target="slides/slide15.xml"/><Relationship Id="rId179" Type="http://schemas.openxmlformats.org/officeDocument/2006/relationships/tableStyles" Target="tableStyles.xml"/><Relationship Id="rId178" Type="http://schemas.openxmlformats.org/officeDocument/2006/relationships/viewProps" Target="viewProps.xml"/><Relationship Id="rId177" Type="http://schemas.openxmlformats.org/officeDocument/2006/relationships/presProps" Target="presProps.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7DFB97-536C-4347-B6EB-99C60B0CCBA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B97CF-67A4-4AF0-98D8-5110AB66D6C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2" descr="C:\Users\Administrator\Desktop\PPT整理\用途\asf.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descr="C:\Users\Administrator\Desktop\PPT整理\用途\asf.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2" descr="C:\Users\Administrator\Desktop\PPT整理\用途\asf.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日期占位符 1"/>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32FCB64-438B-43DA-BF91-F743F873B7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84C8F2-B994-40D2-9C31-7A22AC02281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2FCB64-438B-43DA-BF91-F743F873B7B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84C8F2-B994-40D2-9C31-7A22AC02281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94.xml"/><Relationship Id="rId3" Type="http://schemas.openxmlformats.org/officeDocument/2006/relationships/slideLayout" Target="../slideLayouts/slideLayout2.xml"/><Relationship Id="rId2" Type="http://schemas.openxmlformats.org/officeDocument/2006/relationships/image" Target="../media/image120.png"/><Relationship Id="rId1" Type="http://schemas.openxmlformats.org/officeDocument/2006/relationships/image" Target="../media/image119.png"/></Relationships>
</file>

<file path=ppt/slides/_rels/slide101.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2.xml"/><Relationship Id="rId2" Type="http://schemas.openxmlformats.org/officeDocument/2006/relationships/image" Target="../media/image122.png"/><Relationship Id="rId1" Type="http://schemas.openxmlformats.org/officeDocument/2006/relationships/image" Target="../media/image121.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6" Type="http://schemas.openxmlformats.org/officeDocument/2006/relationships/notesSlide" Target="../notesSlides/notesSlide97.xml"/><Relationship Id="rId5" Type="http://schemas.openxmlformats.org/officeDocument/2006/relationships/slideLayout" Target="../slideLayouts/slideLayout2.xml"/><Relationship Id="rId4" Type="http://schemas.openxmlformats.org/officeDocument/2006/relationships/image" Target="../media/image126.png"/><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image" Target="../media/image123.png"/></Relationships>
</file>

<file path=ppt/slides/_rels/slide104.xml.rels><?xml version="1.0" encoding="UTF-8" standalone="yes"?>
<Relationships xmlns="http://schemas.openxmlformats.org/package/2006/relationships"><Relationship Id="rId6" Type="http://schemas.openxmlformats.org/officeDocument/2006/relationships/notesSlide" Target="../notesSlides/notesSlide98.xml"/><Relationship Id="rId5" Type="http://schemas.openxmlformats.org/officeDocument/2006/relationships/slideLayout" Target="../slideLayouts/slideLayout2.xml"/><Relationship Id="rId4" Type="http://schemas.openxmlformats.org/officeDocument/2006/relationships/image" Target="../media/image130.png"/><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image" Target="../media/image127.png"/></Relationships>
</file>

<file path=ppt/slides/_rels/slide105.xml.rels><?xml version="1.0" encoding="UTF-8" standalone="yes"?>
<Relationships xmlns="http://schemas.openxmlformats.org/package/2006/relationships"><Relationship Id="rId5" Type="http://schemas.openxmlformats.org/officeDocument/2006/relationships/notesSlide" Target="../notesSlides/notesSlide99.xml"/><Relationship Id="rId4" Type="http://schemas.openxmlformats.org/officeDocument/2006/relationships/slideLayout" Target="../slideLayouts/slideLayout2.xml"/><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image" Target="../media/image131.png"/></Relationships>
</file>

<file path=ppt/slides/_rels/slide106.xml.rels><?xml version="1.0" encoding="UTF-8" standalone="yes"?>
<Relationships xmlns="http://schemas.openxmlformats.org/package/2006/relationships"><Relationship Id="rId5" Type="http://schemas.openxmlformats.org/officeDocument/2006/relationships/notesSlide" Target="../notesSlides/notesSlide100.xml"/><Relationship Id="rId4" Type="http://schemas.openxmlformats.org/officeDocument/2006/relationships/slideLayout" Target="../slideLayouts/slideLayout2.xml"/><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image" Target="../media/image134.png"/></Relationships>
</file>

<file path=ppt/slides/_rels/slide107.xml.rels><?xml version="1.0" encoding="UTF-8" standalone="yes"?>
<Relationships xmlns="http://schemas.openxmlformats.org/package/2006/relationships"><Relationship Id="rId6" Type="http://schemas.openxmlformats.org/officeDocument/2006/relationships/notesSlide" Target="../notesSlides/notesSlide101.xml"/><Relationship Id="rId5" Type="http://schemas.openxmlformats.org/officeDocument/2006/relationships/slideLayout" Target="../slideLayouts/slideLayout2.xml"/><Relationship Id="rId4" Type="http://schemas.openxmlformats.org/officeDocument/2006/relationships/image" Target="../media/image140.png"/><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image" Target="../media/image137.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2.xml"/><Relationship Id="rId1" Type="http://schemas.openxmlformats.org/officeDocument/2006/relationships/image" Target="../media/image141.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12.jpeg"/><Relationship Id="rId3" Type="http://schemas.openxmlformats.org/officeDocument/2006/relationships/tags" Target="../tags/tag2.xml"/><Relationship Id="rId2" Type="http://schemas.openxmlformats.org/officeDocument/2006/relationships/image" Target="../media/image11.jpeg"/><Relationship Id="rId1" Type="http://schemas.openxmlformats.org/officeDocument/2006/relationships/tags" Target="../tags/tag1.xml"/></Relationships>
</file>

<file path=ppt/slides/_rels/slide110.xml.rels><?xml version="1.0" encoding="UTF-8" standalone="yes"?>
<Relationships xmlns="http://schemas.openxmlformats.org/package/2006/relationships"><Relationship Id="rId5" Type="http://schemas.openxmlformats.org/officeDocument/2006/relationships/notesSlide" Target="../notesSlides/notesSlide104.xml"/><Relationship Id="rId4" Type="http://schemas.openxmlformats.org/officeDocument/2006/relationships/slideLayout" Target="../slideLayouts/slideLayout2.xml"/><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image" Target="../media/image142.png"/></Relationships>
</file>

<file path=ppt/slides/_rels/slide111.xml.rels><?xml version="1.0" encoding="UTF-8" standalone="yes"?>
<Relationships xmlns="http://schemas.openxmlformats.org/package/2006/relationships"><Relationship Id="rId4" Type="http://schemas.openxmlformats.org/officeDocument/2006/relationships/notesSlide" Target="../notesSlides/notesSlide105.xml"/><Relationship Id="rId3" Type="http://schemas.openxmlformats.org/officeDocument/2006/relationships/slideLayout" Target="../slideLayouts/slideLayout2.xml"/><Relationship Id="rId2" Type="http://schemas.openxmlformats.org/officeDocument/2006/relationships/image" Target="../media/image146.png"/><Relationship Id="rId1" Type="http://schemas.openxmlformats.org/officeDocument/2006/relationships/image" Target="../media/image145.png"/></Relationships>
</file>

<file path=ppt/slides/_rels/slide112.xml.rels><?xml version="1.0" encoding="UTF-8" standalone="yes"?>
<Relationships xmlns="http://schemas.openxmlformats.org/package/2006/relationships"><Relationship Id="rId5" Type="http://schemas.openxmlformats.org/officeDocument/2006/relationships/notesSlide" Target="../notesSlides/notesSlide106.xml"/><Relationship Id="rId4" Type="http://schemas.openxmlformats.org/officeDocument/2006/relationships/slideLayout" Target="../slideLayouts/slideLayout2.xml"/><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image" Target="../media/image147.png"/></Relationships>
</file>

<file path=ppt/slides/_rels/slide113.xml.rels><?xml version="1.0" encoding="UTF-8" standalone="yes"?>
<Relationships xmlns="http://schemas.openxmlformats.org/package/2006/relationships"><Relationship Id="rId5" Type="http://schemas.openxmlformats.org/officeDocument/2006/relationships/notesSlide" Target="../notesSlides/notesSlide107.xml"/><Relationship Id="rId4" Type="http://schemas.openxmlformats.org/officeDocument/2006/relationships/slideLayout" Target="../slideLayouts/slideLayout2.xml"/><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image" Target="../media/image150.png"/></Relationships>
</file>

<file path=ppt/slides/_rels/slide114.xml.rels><?xml version="1.0" encoding="UTF-8" standalone="yes"?>
<Relationships xmlns="http://schemas.openxmlformats.org/package/2006/relationships"><Relationship Id="rId5" Type="http://schemas.openxmlformats.org/officeDocument/2006/relationships/notesSlide" Target="../notesSlides/notesSlide108.xml"/><Relationship Id="rId4" Type="http://schemas.openxmlformats.org/officeDocument/2006/relationships/slideLayout" Target="../slideLayouts/slideLayout2.xml"/><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image" Target="../media/image153.png"/></Relationships>
</file>

<file path=ppt/slides/_rels/slide115.xml.rels><?xml version="1.0" encoding="UTF-8" standalone="yes"?>
<Relationships xmlns="http://schemas.openxmlformats.org/package/2006/relationships"><Relationship Id="rId5" Type="http://schemas.openxmlformats.org/officeDocument/2006/relationships/notesSlide" Target="../notesSlides/notesSlide109.xml"/><Relationship Id="rId4" Type="http://schemas.openxmlformats.org/officeDocument/2006/relationships/slideLayout" Target="../slideLayouts/slideLayout2.xml"/><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image" Target="../media/image156.png"/></Relationships>
</file>

<file path=ppt/slides/_rels/slide116.xml.rels><?xml version="1.0" encoding="UTF-8" standalone="yes"?>
<Relationships xmlns="http://schemas.openxmlformats.org/package/2006/relationships"><Relationship Id="rId4" Type="http://schemas.openxmlformats.org/officeDocument/2006/relationships/notesSlide" Target="../notesSlides/notesSlide110.xml"/><Relationship Id="rId3" Type="http://schemas.openxmlformats.org/officeDocument/2006/relationships/slideLayout" Target="../slideLayouts/slideLayout2.xml"/><Relationship Id="rId2" Type="http://schemas.openxmlformats.org/officeDocument/2006/relationships/image" Target="../media/image160.png"/><Relationship Id="rId1" Type="http://schemas.openxmlformats.org/officeDocument/2006/relationships/image" Target="../media/image159.png"/></Relationships>
</file>

<file path=ppt/slides/_rels/slide117.xml.rels><?xml version="1.0" encoding="UTF-8" standalone="yes"?>
<Relationships xmlns="http://schemas.openxmlformats.org/package/2006/relationships"><Relationship Id="rId4" Type="http://schemas.openxmlformats.org/officeDocument/2006/relationships/notesSlide" Target="../notesSlides/notesSlide111.xml"/><Relationship Id="rId3" Type="http://schemas.openxmlformats.org/officeDocument/2006/relationships/slideLayout" Target="../slideLayouts/slideLayout2.xml"/><Relationship Id="rId2" Type="http://schemas.openxmlformats.org/officeDocument/2006/relationships/image" Target="../media/image162.png"/><Relationship Id="rId1" Type="http://schemas.openxmlformats.org/officeDocument/2006/relationships/image" Target="../media/image161.png"/></Relationships>
</file>

<file path=ppt/slides/_rels/slide118.xml.rels><?xml version="1.0" encoding="UTF-8" standalone="yes"?>
<Relationships xmlns="http://schemas.openxmlformats.org/package/2006/relationships"><Relationship Id="rId4" Type="http://schemas.openxmlformats.org/officeDocument/2006/relationships/notesSlide" Target="../notesSlides/notesSlide112.xml"/><Relationship Id="rId3" Type="http://schemas.openxmlformats.org/officeDocument/2006/relationships/slideLayout" Target="../slideLayouts/slideLayout2.xml"/><Relationship Id="rId2" Type="http://schemas.openxmlformats.org/officeDocument/2006/relationships/image" Target="../media/image164.png"/><Relationship Id="rId1" Type="http://schemas.openxmlformats.org/officeDocument/2006/relationships/image" Target="../media/image163.png"/></Relationships>
</file>

<file path=ppt/slides/_rels/slide119.xml.rels><?xml version="1.0" encoding="UTF-8" standalone="yes"?>
<Relationships xmlns="http://schemas.openxmlformats.org/package/2006/relationships"><Relationship Id="rId5" Type="http://schemas.openxmlformats.org/officeDocument/2006/relationships/notesSlide" Target="../notesSlides/notesSlide113.xml"/><Relationship Id="rId4" Type="http://schemas.openxmlformats.org/officeDocument/2006/relationships/slideLayout" Target="../slideLayouts/slideLayout2.xml"/><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image" Target="../media/image165.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xml"/><Relationship Id="rId3" Type="http://schemas.openxmlformats.org/officeDocument/2006/relationships/image" Target="../media/image14.jpeg"/><Relationship Id="rId2" Type="http://schemas.openxmlformats.org/officeDocument/2006/relationships/tags" Target="../tags/tag5.xml"/><Relationship Id="rId1" Type="http://schemas.openxmlformats.org/officeDocument/2006/relationships/image" Target="../media/image13.jpeg"/></Relationships>
</file>

<file path=ppt/slides/_rels/slide120.xml.rels><?xml version="1.0" encoding="UTF-8" standalone="yes"?>
<Relationships xmlns="http://schemas.openxmlformats.org/package/2006/relationships"><Relationship Id="rId5" Type="http://schemas.openxmlformats.org/officeDocument/2006/relationships/notesSlide" Target="../notesSlides/notesSlide114.xml"/><Relationship Id="rId4" Type="http://schemas.openxmlformats.org/officeDocument/2006/relationships/slideLayout" Target="../slideLayouts/slideLayout2.xml"/><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image" Target="../media/image168.png"/></Relationships>
</file>

<file path=ppt/slides/_rels/slide121.xml.rels><?xml version="1.0" encoding="UTF-8" standalone="yes"?>
<Relationships xmlns="http://schemas.openxmlformats.org/package/2006/relationships"><Relationship Id="rId6" Type="http://schemas.openxmlformats.org/officeDocument/2006/relationships/notesSlide" Target="../notesSlides/notesSlide115.xml"/><Relationship Id="rId5" Type="http://schemas.openxmlformats.org/officeDocument/2006/relationships/slideLayout" Target="../slideLayouts/slideLayout2.xml"/><Relationship Id="rId4" Type="http://schemas.openxmlformats.org/officeDocument/2006/relationships/image" Target="../media/image174.png"/><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image" Target="../media/image171.png"/></Relationships>
</file>

<file path=ppt/slides/_rels/slide122.xml.rels><?xml version="1.0" encoding="UTF-8" standalone="yes"?>
<Relationships xmlns="http://schemas.openxmlformats.org/package/2006/relationships"><Relationship Id="rId5" Type="http://schemas.openxmlformats.org/officeDocument/2006/relationships/notesSlide" Target="../notesSlides/notesSlide116.xml"/><Relationship Id="rId4" Type="http://schemas.openxmlformats.org/officeDocument/2006/relationships/slideLayout" Target="../slideLayouts/slideLayout2.xml"/><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image" Target="../media/image175.png"/></Relationships>
</file>

<file path=ppt/slides/_rels/slide123.xml.rels><?xml version="1.0" encoding="UTF-8" standalone="yes"?>
<Relationships xmlns="http://schemas.openxmlformats.org/package/2006/relationships"><Relationship Id="rId5" Type="http://schemas.openxmlformats.org/officeDocument/2006/relationships/notesSlide" Target="../notesSlides/notesSlide117.xml"/><Relationship Id="rId4" Type="http://schemas.openxmlformats.org/officeDocument/2006/relationships/slideLayout" Target="../slideLayouts/slideLayout2.xml"/><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image" Target="../media/image178.png"/></Relationships>
</file>

<file path=ppt/slides/_rels/slide124.xml.rels><?xml version="1.0" encoding="UTF-8" standalone="yes"?>
<Relationships xmlns="http://schemas.openxmlformats.org/package/2006/relationships"><Relationship Id="rId4" Type="http://schemas.openxmlformats.org/officeDocument/2006/relationships/notesSlide" Target="../notesSlides/notesSlide118.xml"/><Relationship Id="rId3" Type="http://schemas.openxmlformats.org/officeDocument/2006/relationships/slideLayout" Target="../slideLayouts/slideLayout2.xml"/><Relationship Id="rId2" Type="http://schemas.openxmlformats.org/officeDocument/2006/relationships/image" Target="../media/image182.png"/><Relationship Id="rId1" Type="http://schemas.openxmlformats.org/officeDocument/2006/relationships/image" Target="../media/image181.png"/></Relationships>
</file>

<file path=ppt/slides/_rels/slide125.xml.rels><?xml version="1.0" encoding="UTF-8" standalone="yes"?>
<Relationships xmlns="http://schemas.openxmlformats.org/package/2006/relationships"><Relationship Id="rId4" Type="http://schemas.openxmlformats.org/officeDocument/2006/relationships/notesSlide" Target="../notesSlides/notesSlide119.xml"/><Relationship Id="rId3" Type="http://schemas.openxmlformats.org/officeDocument/2006/relationships/slideLayout" Target="../slideLayouts/slideLayout2.xml"/><Relationship Id="rId2" Type="http://schemas.openxmlformats.org/officeDocument/2006/relationships/image" Target="../media/image184.png"/><Relationship Id="rId1" Type="http://schemas.openxmlformats.org/officeDocument/2006/relationships/image" Target="../media/image183.png"/></Relationships>
</file>

<file path=ppt/slides/_rels/slide126.xml.rels><?xml version="1.0" encoding="UTF-8" standalone="yes"?>
<Relationships xmlns="http://schemas.openxmlformats.org/package/2006/relationships"><Relationship Id="rId5" Type="http://schemas.openxmlformats.org/officeDocument/2006/relationships/notesSlide" Target="../notesSlides/notesSlide120.xml"/><Relationship Id="rId4" Type="http://schemas.openxmlformats.org/officeDocument/2006/relationships/slideLayout" Target="../slideLayouts/slideLayout2.xml"/><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image" Target="../media/image185.png"/></Relationships>
</file>

<file path=ppt/slides/_rels/slide127.xml.rels><?xml version="1.0" encoding="UTF-8" standalone="yes"?>
<Relationships xmlns="http://schemas.openxmlformats.org/package/2006/relationships"><Relationship Id="rId5" Type="http://schemas.openxmlformats.org/officeDocument/2006/relationships/notesSlide" Target="../notesSlides/notesSlide121.xml"/><Relationship Id="rId4" Type="http://schemas.openxmlformats.org/officeDocument/2006/relationships/slideLayout" Target="../slideLayouts/slideLayout2.xml"/><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image" Target="../media/image188.png"/></Relationships>
</file>

<file path=ppt/slides/_rels/slide128.xml.rels><?xml version="1.0" encoding="UTF-8" standalone="yes"?>
<Relationships xmlns="http://schemas.openxmlformats.org/package/2006/relationships"><Relationship Id="rId5" Type="http://schemas.openxmlformats.org/officeDocument/2006/relationships/notesSlide" Target="../notesSlides/notesSlide122.xml"/><Relationship Id="rId4" Type="http://schemas.openxmlformats.org/officeDocument/2006/relationships/slideLayout" Target="../slideLayouts/slideLayout2.xml"/><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image" Target="../media/image191.png"/></Relationships>
</file>

<file path=ppt/slides/_rels/slide129.xml.rels><?xml version="1.0" encoding="UTF-8" standalone="yes"?>
<Relationships xmlns="http://schemas.openxmlformats.org/package/2006/relationships"><Relationship Id="rId5" Type="http://schemas.openxmlformats.org/officeDocument/2006/relationships/notesSlide" Target="../notesSlides/notesSlide123.xml"/><Relationship Id="rId4" Type="http://schemas.openxmlformats.org/officeDocument/2006/relationships/slideLayout" Target="../slideLayouts/slideLayout2.xml"/><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image" Target="../media/image19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jpeg"/></Relationships>
</file>

<file path=ppt/slides/_rels/slide130.xml.rels><?xml version="1.0" encoding="UTF-8" standalone="yes"?>
<Relationships xmlns="http://schemas.openxmlformats.org/package/2006/relationships"><Relationship Id="rId5" Type="http://schemas.openxmlformats.org/officeDocument/2006/relationships/notesSlide" Target="../notesSlides/notesSlide124.xml"/><Relationship Id="rId4" Type="http://schemas.openxmlformats.org/officeDocument/2006/relationships/slideLayout" Target="../slideLayouts/slideLayout2.xml"/><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image" Target="../media/image197.png"/></Relationships>
</file>

<file path=ppt/slides/_rels/slide131.xml.rels><?xml version="1.0" encoding="UTF-8" standalone="yes"?>
<Relationships xmlns="http://schemas.openxmlformats.org/package/2006/relationships"><Relationship Id="rId5" Type="http://schemas.openxmlformats.org/officeDocument/2006/relationships/notesSlide" Target="../notesSlides/notesSlide125.xml"/><Relationship Id="rId4" Type="http://schemas.openxmlformats.org/officeDocument/2006/relationships/slideLayout" Target="../slideLayouts/slideLayout2.xml"/><Relationship Id="rId3" Type="http://schemas.openxmlformats.org/officeDocument/2006/relationships/image" Target="../media/image202.png"/><Relationship Id="rId2" Type="http://schemas.openxmlformats.org/officeDocument/2006/relationships/image" Target="../media/image201.png"/><Relationship Id="rId1" Type="http://schemas.openxmlformats.org/officeDocument/2006/relationships/image" Target="../media/image200.png"/></Relationships>
</file>

<file path=ppt/slides/_rels/slide132.xml.rels><?xml version="1.0" encoding="UTF-8" standalone="yes"?>
<Relationships xmlns="http://schemas.openxmlformats.org/package/2006/relationships"><Relationship Id="rId5" Type="http://schemas.openxmlformats.org/officeDocument/2006/relationships/notesSlide" Target="../notesSlides/notesSlide126.xml"/><Relationship Id="rId4" Type="http://schemas.openxmlformats.org/officeDocument/2006/relationships/slideLayout" Target="../slideLayouts/slideLayout2.xml"/><Relationship Id="rId3" Type="http://schemas.openxmlformats.org/officeDocument/2006/relationships/image" Target="../media/image205.png"/><Relationship Id="rId2" Type="http://schemas.openxmlformats.org/officeDocument/2006/relationships/image" Target="../media/image204.png"/><Relationship Id="rId1" Type="http://schemas.openxmlformats.org/officeDocument/2006/relationships/image" Target="../media/image203.png"/></Relationships>
</file>

<file path=ppt/slides/_rels/slide133.xml.rels><?xml version="1.0" encoding="UTF-8" standalone="yes"?>
<Relationships xmlns="http://schemas.openxmlformats.org/package/2006/relationships"><Relationship Id="rId5" Type="http://schemas.openxmlformats.org/officeDocument/2006/relationships/notesSlide" Target="../notesSlides/notesSlide127.xml"/><Relationship Id="rId4" Type="http://schemas.openxmlformats.org/officeDocument/2006/relationships/slideLayout" Target="../slideLayouts/slideLayout2.xml"/><Relationship Id="rId3" Type="http://schemas.openxmlformats.org/officeDocument/2006/relationships/image" Target="../media/image208.png"/><Relationship Id="rId2" Type="http://schemas.openxmlformats.org/officeDocument/2006/relationships/image" Target="../media/image207.png"/><Relationship Id="rId1" Type="http://schemas.openxmlformats.org/officeDocument/2006/relationships/image" Target="../media/image206.png"/></Relationships>
</file>

<file path=ppt/slides/_rels/slide134.xml.rels><?xml version="1.0" encoding="UTF-8" standalone="yes"?>
<Relationships xmlns="http://schemas.openxmlformats.org/package/2006/relationships"><Relationship Id="rId5" Type="http://schemas.openxmlformats.org/officeDocument/2006/relationships/notesSlide" Target="../notesSlides/notesSlide128.xml"/><Relationship Id="rId4" Type="http://schemas.openxmlformats.org/officeDocument/2006/relationships/slideLayout" Target="../slideLayouts/slideLayout2.xml"/><Relationship Id="rId3" Type="http://schemas.openxmlformats.org/officeDocument/2006/relationships/image" Target="../media/image211.png"/><Relationship Id="rId2" Type="http://schemas.openxmlformats.org/officeDocument/2006/relationships/image" Target="../media/image210.png"/><Relationship Id="rId1" Type="http://schemas.openxmlformats.org/officeDocument/2006/relationships/image" Target="../media/image209.png"/></Relationships>
</file>

<file path=ppt/slides/_rels/slide135.xml.rels><?xml version="1.0" encoding="UTF-8" standalone="yes"?>
<Relationships xmlns="http://schemas.openxmlformats.org/package/2006/relationships"><Relationship Id="rId5" Type="http://schemas.openxmlformats.org/officeDocument/2006/relationships/notesSlide" Target="../notesSlides/notesSlide129.xml"/><Relationship Id="rId4" Type="http://schemas.openxmlformats.org/officeDocument/2006/relationships/slideLayout" Target="../slideLayouts/slideLayout2.xml"/><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image" Target="../media/image209.png"/></Relationships>
</file>

<file path=ppt/slides/_rels/slide136.xml.rels><?xml version="1.0" encoding="UTF-8" standalone="yes"?>
<Relationships xmlns="http://schemas.openxmlformats.org/package/2006/relationships"><Relationship Id="rId5" Type="http://schemas.openxmlformats.org/officeDocument/2006/relationships/notesSlide" Target="../notesSlides/notesSlide130.xml"/><Relationship Id="rId4" Type="http://schemas.openxmlformats.org/officeDocument/2006/relationships/slideLayout" Target="../slideLayouts/slideLayout2.xml"/><Relationship Id="rId3" Type="http://schemas.openxmlformats.org/officeDocument/2006/relationships/image" Target="../media/image216.png"/><Relationship Id="rId2" Type="http://schemas.openxmlformats.org/officeDocument/2006/relationships/image" Target="../media/image215.png"/><Relationship Id="rId1" Type="http://schemas.openxmlformats.org/officeDocument/2006/relationships/image" Target="../media/image214.png"/></Relationships>
</file>

<file path=ppt/slides/_rels/slide137.xml.rels><?xml version="1.0" encoding="UTF-8" standalone="yes"?>
<Relationships xmlns="http://schemas.openxmlformats.org/package/2006/relationships"><Relationship Id="rId4" Type="http://schemas.openxmlformats.org/officeDocument/2006/relationships/notesSlide" Target="../notesSlides/notesSlide131.xml"/><Relationship Id="rId3" Type="http://schemas.openxmlformats.org/officeDocument/2006/relationships/slideLayout" Target="../slideLayouts/slideLayout2.xml"/><Relationship Id="rId2" Type="http://schemas.openxmlformats.org/officeDocument/2006/relationships/image" Target="../media/image218.png"/><Relationship Id="rId1" Type="http://schemas.openxmlformats.org/officeDocument/2006/relationships/image" Target="../media/image217.png"/></Relationships>
</file>

<file path=ppt/slides/_rels/slide138.xml.rels><?xml version="1.0" encoding="UTF-8" standalone="yes"?>
<Relationships xmlns="http://schemas.openxmlformats.org/package/2006/relationships"><Relationship Id="rId4" Type="http://schemas.openxmlformats.org/officeDocument/2006/relationships/notesSlide" Target="../notesSlides/notesSlide132.xml"/><Relationship Id="rId3" Type="http://schemas.openxmlformats.org/officeDocument/2006/relationships/slideLayout" Target="../slideLayouts/slideLayout2.xml"/><Relationship Id="rId2" Type="http://schemas.openxmlformats.org/officeDocument/2006/relationships/image" Target="../media/image220.png"/><Relationship Id="rId1" Type="http://schemas.openxmlformats.org/officeDocument/2006/relationships/image" Target="../media/image219.png"/></Relationships>
</file>

<file path=ppt/slides/_rels/slide139.xml.rels><?xml version="1.0" encoding="UTF-8" standalone="yes"?>
<Relationships xmlns="http://schemas.openxmlformats.org/package/2006/relationships"><Relationship Id="rId5" Type="http://schemas.openxmlformats.org/officeDocument/2006/relationships/notesSlide" Target="../notesSlides/notesSlide133.xml"/><Relationship Id="rId4" Type="http://schemas.openxmlformats.org/officeDocument/2006/relationships/slideLayout" Target="../slideLayouts/slideLayout2.xml"/><Relationship Id="rId3" Type="http://schemas.openxmlformats.org/officeDocument/2006/relationships/image" Target="../media/image223.png"/><Relationship Id="rId2" Type="http://schemas.openxmlformats.org/officeDocument/2006/relationships/image" Target="../media/image222.png"/><Relationship Id="rId1" Type="http://schemas.openxmlformats.org/officeDocument/2006/relationships/image" Target="../media/image22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40.xml.rels><?xml version="1.0" encoding="UTF-8" standalone="yes"?>
<Relationships xmlns="http://schemas.openxmlformats.org/package/2006/relationships"><Relationship Id="rId5" Type="http://schemas.openxmlformats.org/officeDocument/2006/relationships/notesSlide" Target="../notesSlides/notesSlide134.xml"/><Relationship Id="rId4" Type="http://schemas.openxmlformats.org/officeDocument/2006/relationships/slideLayout" Target="../slideLayouts/slideLayout2.xml"/><Relationship Id="rId3" Type="http://schemas.openxmlformats.org/officeDocument/2006/relationships/image" Target="../media/image226.png"/><Relationship Id="rId2" Type="http://schemas.openxmlformats.org/officeDocument/2006/relationships/image" Target="../media/image225.png"/><Relationship Id="rId1" Type="http://schemas.openxmlformats.org/officeDocument/2006/relationships/image" Target="../media/image224.png"/></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2.xml"/><Relationship Id="rId1" Type="http://schemas.openxmlformats.org/officeDocument/2006/relationships/image" Target="../media/image227.png"/></Relationships>
</file>

<file path=ppt/slides/_rels/slide142.xml.rels><?xml version="1.0" encoding="UTF-8" standalone="yes"?>
<Relationships xmlns="http://schemas.openxmlformats.org/package/2006/relationships"><Relationship Id="rId5" Type="http://schemas.openxmlformats.org/officeDocument/2006/relationships/notesSlide" Target="../notesSlides/notesSlide136.xml"/><Relationship Id="rId4" Type="http://schemas.openxmlformats.org/officeDocument/2006/relationships/slideLayout" Target="../slideLayouts/slideLayout2.xml"/><Relationship Id="rId3" Type="http://schemas.openxmlformats.org/officeDocument/2006/relationships/image" Target="../media/image230.png"/><Relationship Id="rId2" Type="http://schemas.openxmlformats.org/officeDocument/2006/relationships/image" Target="../media/image229.png"/><Relationship Id="rId1" Type="http://schemas.openxmlformats.org/officeDocument/2006/relationships/image" Target="../media/image228.png"/></Relationships>
</file>

<file path=ppt/slides/_rels/slide143.xml.rels><?xml version="1.0" encoding="UTF-8" standalone="yes"?>
<Relationships xmlns="http://schemas.openxmlformats.org/package/2006/relationships"><Relationship Id="rId5" Type="http://schemas.openxmlformats.org/officeDocument/2006/relationships/notesSlide" Target="../notesSlides/notesSlide137.xml"/><Relationship Id="rId4" Type="http://schemas.openxmlformats.org/officeDocument/2006/relationships/slideLayout" Target="../slideLayouts/slideLayout2.xml"/><Relationship Id="rId3" Type="http://schemas.openxmlformats.org/officeDocument/2006/relationships/image" Target="../media/image233.png"/><Relationship Id="rId2" Type="http://schemas.openxmlformats.org/officeDocument/2006/relationships/image" Target="../media/image232.png"/><Relationship Id="rId1" Type="http://schemas.openxmlformats.org/officeDocument/2006/relationships/image" Target="../media/image231.png"/></Relationships>
</file>

<file path=ppt/slides/_rels/slide144.xml.rels><?xml version="1.0" encoding="UTF-8" standalone="yes"?>
<Relationships xmlns="http://schemas.openxmlformats.org/package/2006/relationships"><Relationship Id="rId4" Type="http://schemas.openxmlformats.org/officeDocument/2006/relationships/notesSlide" Target="../notesSlides/notesSlide138.xml"/><Relationship Id="rId3" Type="http://schemas.openxmlformats.org/officeDocument/2006/relationships/slideLayout" Target="../slideLayouts/slideLayout2.xml"/><Relationship Id="rId2" Type="http://schemas.openxmlformats.org/officeDocument/2006/relationships/image" Target="../media/image235.png"/><Relationship Id="rId1" Type="http://schemas.openxmlformats.org/officeDocument/2006/relationships/image" Target="../media/image234.png"/></Relationships>
</file>

<file path=ppt/slides/_rels/slide145.xml.rels><?xml version="1.0" encoding="UTF-8" standalone="yes"?>
<Relationships xmlns="http://schemas.openxmlformats.org/package/2006/relationships"><Relationship Id="rId5" Type="http://schemas.openxmlformats.org/officeDocument/2006/relationships/notesSlide" Target="../notesSlides/notesSlide139.xml"/><Relationship Id="rId4" Type="http://schemas.openxmlformats.org/officeDocument/2006/relationships/slideLayout" Target="../slideLayouts/slideLayout2.xml"/><Relationship Id="rId3" Type="http://schemas.openxmlformats.org/officeDocument/2006/relationships/image" Target="../media/image238.png"/><Relationship Id="rId2" Type="http://schemas.openxmlformats.org/officeDocument/2006/relationships/image" Target="../media/image237.png"/><Relationship Id="rId1" Type="http://schemas.openxmlformats.org/officeDocument/2006/relationships/image" Target="../media/image236.png"/></Relationships>
</file>

<file path=ppt/slides/_rels/slide146.xml.rels><?xml version="1.0" encoding="UTF-8" standalone="yes"?>
<Relationships xmlns="http://schemas.openxmlformats.org/package/2006/relationships"><Relationship Id="rId6" Type="http://schemas.openxmlformats.org/officeDocument/2006/relationships/notesSlide" Target="../notesSlides/notesSlide140.xml"/><Relationship Id="rId5" Type="http://schemas.openxmlformats.org/officeDocument/2006/relationships/slideLayout" Target="../slideLayouts/slideLayout2.xml"/><Relationship Id="rId4" Type="http://schemas.openxmlformats.org/officeDocument/2006/relationships/image" Target="../media/image242.png"/><Relationship Id="rId3" Type="http://schemas.openxmlformats.org/officeDocument/2006/relationships/image" Target="../media/image241.png"/><Relationship Id="rId2" Type="http://schemas.openxmlformats.org/officeDocument/2006/relationships/image" Target="../media/image240.png"/><Relationship Id="rId1" Type="http://schemas.openxmlformats.org/officeDocument/2006/relationships/image" Target="../media/image239.png"/></Relationships>
</file>

<file path=ppt/slides/_rels/slide147.xml.rels><?xml version="1.0" encoding="UTF-8" standalone="yes"?>
<Relationships xmlns="http://schemas.openxmlformats.org/package/2006/relationships"><Relationship Id="rId7" Type="http://schemas.openxmlformats.org/officeDocument/2006/relationships/notesSlide" Target="../notesSlides/notesSlide141.xml"/><Relationship Id="rId6" Type="http://schemas.openxmlformats.org/officeDocument/2006/relationships/slideLayout" Target="../slideLayouts/slideLayout2.xml"/><Relationship Id="rId5" Type="http://schemas.openxmlformats.org/officeDocument/2006/relationships/image" Target="../media/image247.png"/><Relationship Id="rId4" Type="http://schemas.openxmlformats.org/officeDocument/2006/relationships/image" Target="../media/image246.png"/><Relationship Id="rId3" Type="http://schemas.openxmlformats.org/officeDocument/2006/relationships/image" Target="../media/image245.png"/><Relationship Id="rId2" Type="http://schemas.openxmlformats.org/officeDocument/2006/relationships/image" Target="../media/image244.png"/><Relationship Id="rId1" Type="http://schemas.openxmlformats.org/officeDocument/2006/relationships/image" Target="../media/image243.png"/></Relationships>
</file>

<file path=ppt/slides/_rels/slide148.xml.rels><?xml version="1.0" encoding="UTF-8" standalone="yes"?>
<Relationships xmlns="http://schemas.openxmlformats.org/package/2006/relationships"><Relationship Id="rId7" Type="http://schemas.openxmlformats.org/officeDocument/2006/relationships/notesSlide" Target="../notesSlides/notesSlide142.xml"/><Relationship Id="rId6" Type="http://schemas.openxmlformats.org/officeDocument/2006/relationships/slideLayout" Target="../slideLayouts/slideLayout2.xml"/><Relationship Id="rId5" Type="http://schemas.openxmlformats.org/officeDocument/2006/relationships/image" Target="../media/image252.png"/><Relationship Id="rId4" Type="http://schemas.openxmlformats.org/officeDocument/2006/relationships/image" Target="../media/image251.png"/><Relationship Id="rId3" Type="http://schemas.openxmlformats.org/officeDocument/2006/relationships/image" Target="../media/image250.png"/><Relationship Id="rId2" Type="http://schemas.openxmlformats.org/officeDocument/2006/relationships/image" Target="../media/image249.png"/><Relationship Id="rId1" Type="http://schemas.openxmlformats.org/officeDocument/2006/relationships/image" Target="../media/image248.png"/></Relationships>
</file>

<file path=ppt/slides/_rels/slide149.xml.rels><?xml version="1.0" encoding="UTF-8" standalone="yes"?>
<Relationships xmlns="http://schemas.openxmlformats.org/package/2006/relationships"><Relationship Id="rId6" Type="http://schemas.openxmlformats.org/officeDocument/2006/relationships/notesSlide" Target="../notesSlides/notesSlide143.xml"/><Relationship Id="rId5" Type="http://schemas.openxmlformats.org/officeDocument/2006/relationships/slideLayout" Target="../slideLayouts/slideLayout2.xml"/><Relationship Id="rId4" Type="http://schemas.openxmlformats.org/officeDocument/2006/relationships/image" Target="../media/image256.png"/><Relationship Id="rId3" Type="http://schemas.openxmlformats.org/officeDocument/2006/relationships/image" Target="../media/image255.png"/><Relationship Id="rId2" Type="http://schemas.openxmlformats.org/officeDocument/2006/relationships/image" Target="../media/image254.png"/><Relationship Id="rId1" Type="http://schemas.openxmlformats.org/officeDocument/2006/relationships/image" Target="../media/image25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2.xml"/><Relationship Id="rId1" Type="http://schemas.openxmlformats.org/officeDocument/2006/relationships/image" Target="../media/image257.png"/></Relationships>
</file>

<file path=ppt/slides/_rels/slide151.xml.rels><?xml version="1.0" encoding="UTF-8" standalone="yes"?>
<Relationships xmlns="http://schemas.openxmlformats.org/package/2006/relationships"><Relationship Id="rId4" Type="http://schemas.openxmlformats.org/officeDocument/2006/relationships/notesSlide" Target="../notesSlides/notesSlide145.xml"/><Relationship Id="rId3" Type="http://schemas.openxmlformats.org/officeDocument/2006/relationships/slideLayout" Target="../slideLayouts/slideLayout2.xml"/><Relationship Id="rId2" Type="http://schemas.openxmlformats.org/officeDocument/2006/relationships/image" Target="../media/image259.png"/><Relationship Id="rId1" Type="http://schemas.openxmlformats.org/officeDocument/2006/relationships/image" Target="../media/image258.png"/></Relationships>
</file>

<file path=ppt/slides/_rels/slide152.xml.rels><?xml version="1.0" encoding="UTF-8" standalone="yes"?>
<Relationships xmlns="http://schemas.openxmlformats.org/package/2006/relationships"><Relationship Id="rId4" Type="http://schemas.openxmlformats.org/officeDocument/2006/relationships/notesSlide" Target="../notesSlides/notesSlide146.xml"/><Relationship Id="rId3" Type="http://schemas.openxmlformats.org/officeDocument/2006/relationships/slideLayout" Target="../slideLayouts/slideLayout2.xml"/><Relationship Id="rId2" Type="http://schemas.openxmlformats.org/officeDocument/2006/relationships/image" Target="../media/image261.png"/><Relationship Id="rId1" Type="http://schemas.openxmlformats.org/officeDocument/2006/relationships/image" Target="../media/image260.png"/></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2.xml"/><Relationship Id="rId1" Type="http://schemas.openxmlformats.org/officeDocument/2006/relationships/image" Target="../media/image262.png"/></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4" Type="http://schemas.openxmlformats.org/officeDocument/2006/relationships/notesSlide" Target="../notesSlides/notesSlide149.xml"/><Relationship Id="rId3" Type="http://schemas.openxmlformats.org/officeDocument/2006/relationships/slideLayout" Target="../slideLayouts/slideLayout2.xml"/><Relationship Id="rId2" Type="http://schemas.openxmlformats.org/officeDocument/2006/relationships/image" Target="../media/image263.png"/><Relationship Id="rId1" Type="http://schemas.openxmlformats.org/officeDocument/2006/relationships/image" Target="../media/image2.png"/></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2.xml"/><Relationship Id="rId1" Type="http://schemas.openxmlformats.org/officeDocument/2006/relationships/image" Target="../media/image264.png"/></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2.xml"/><Relationship Id="rId1" Type="http://schemas.openxmlformats.org/officeDocument/2006/relationships/image" Target="../media/image26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60.xml.rels><?xml version="1.0" encoding="UTF-8" standalone="yes"?>
<Relationships xmlns="http://schemas.openxmlformats.org/package/2006/relationships"><Relationship Id="rId6" Type="http://schemas.openxmlformats.org/officeDocument/2006/relationships/notesSlide" Target="../notesSlides/notesSlide154.xml"/><Relationship Id="rId5" Type="http://schemas.openxmlformats.org/officeDocument/2006/relationships/slideLayout" Target="../slideLayouts/slideLayout2.xml"/><Relationship Id="rId4" Type="http://schemas.openxmlformats.org/officeDocument/2006/relationships/image" Target="../media/image269.png"/><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image" Target="../media/image266.png"/></Relationships>
</file>

<file path=ppt/slides/_rels/slide161.xml.rels><?xml version="1.0" encoding="UTF-8" standalone="yes"?>
<Relationships xmlns="http://schemas.openxmlformats.org/package/2006/relationships"><Relationship Id="rId6" Type="http://schemas.openxmlformats.org/officeDocument/2006/relationships/notesSlide" Target="../notesSlides/notesSlide155.xml"/><Relationship Id="rId5" Type="http://schemas.openxmlformats.org/officeDocument/2006/relationships/slideLayout" Target="../slideLayouts/slideLayout2.xml"/><Relationship Id="rId4" Type="http://schemas.openxmlformats.org/officeDocument/2006/relationships/image" Target="../media/image273.png"/><Relationship Id="rId3" Type="http://schemas.openxmlformats.org/officeDocument/2006/relationships/image" Target="../media/image272.png"/><Relationship Id="rId2" Type="http://schemas.openxmlformats.org/officeDocument/2006/relationships/image" Target="../media/image271.png"/><Relationship Id="rId1" Type="http://schemas.openxmlformats.org/officeDocument/2006/relationships/image" Target="../media/image270.png"/></Relationships>
</file>

<file path=ppt/slides/_rels/slide162.xml.rels><?xml version="1.0" encoding="UTF-8" standalone="yes"?>
<Relationships xmlns="http://schemas.openxmlformats.org/package/2006/relationships"><Relationship Id="rId6" Type="http://schemas.openxmlformats.org/officeDocument/2006/relationships/notesSlide" Target="../notesSlides/notesSlide156.xml"/><Relationship Id="rId5" Type="http://schemas.openxmlformats.org/officeDocument/2006/relationships/slideLayout" Target="../slideLayouts/slideLayout2.xml"/><Relationship Id="rId4" Type="http://schemas.openxmlformats.org/officeDocument/2006/relationships/image" Target="../media/image277.png"/><Relationship Id="rId3" Type="http://schemas.openxmlformats.org/officeDocument/2006/relationships/image" Target="../media/image276.png"/><Relationship Id="rId2" Type="http://schemas.openxmlformats.org/officeDocument/2006/relationships/image" Target="../media/image275.png"/><Relationship Id="rId1" Type="http://schemas.openxmlformats.org/officeDocument/2006/relationships/image" Target="../media/image274.png"/></Relationships>
</file>

<file path=ppt/slides/_rels/slide163.xml.rels><?xml version="1.0" encoding="UTF-8" standalone="yes"?>
<Relationships xmlns="http://schemas.openxmlformats.org/package/2006/relationships"><Relationship Id="rId7" Type="http://schemas.openxmlformats.org/officeDocument/2006/relationships/notesSlide" Target="../notesSlides/notesSlide157.xml"/><Relationship Id="rId6" Type="http://schemas.openxmlformats.org/officeDocument/2006/relationships/slideLayout" Target="../slideLayouts/slideLayout2.xml"/><Relationship Id="rId5" Type="http://schemas.openxmlformats.org/officeDocument/2006/relationships/image" Target="../media/image282.png"/><Relationship Id="rId4" Type="http://schemas.openxmlformats.org/officeDocument/2006/relationships/image" Target="../media/image281.png"/><Relationship Id="rId3" Type="http://schemas.openxmlformats.org/officeDocument/2006/relationships/image" Target="../media/image280.png"/><Relationship Id="rId2" Type="http://schemas.openxmlformats.org/officeDocument/2006/relationships/image" Target="../media/image279.png"/><Relationship Id="rId1" Type="http://schemas.openxmlformats.org/officeDocument/2006/relationships/image" Target="../media/image278.png"/></Relationships>
</file>

<file path=ppt/slides/_rels/slide164.xml.rels><?xml version="1.0" encoding="UTF-8" standalone="yes"?>
<Relationships xmlns="http://schemas.openxmlformats.org/package/2006/relationships"><Relationship Id="rId5" Type="http://schemas.openxmlformats.org/officeDocument/2006/relationships/notesSlide" Target="../notesSlides/notesSlide158.xml"/><Relationship Id="rId4" Type="http://schemas.openxmlformats.org/officeDocument/2006/relationships/slideLayout" Target="../slideLayouts/slideLayout2.xml"/><Relationship Id="rId3" Type="http://schemas.openxmlformats.org/officeDocument/2006/relationships/image" Target="../media/image285.png"/><Relationship Id="rId2" Type="http://schemas.openxmlformats.org/officeDocument/2006/relationships/image" Target="../media/image284.png"/><Relationship Id="rId1" Type="http://schemas.openxmlformats.org/officeDocument/2006/relationships/image" Target="../media/image283.png"/></Relationships>
</file>

<file path=ppt/slides/_rels/slide165.xml.rels><?xml version="1.0" encoding="UTF-8" standalone="yes"?>
<Relationships xmlns="http://schemas.openxmlformats.org/package/2006/relationships"><Relationship Id="rId7" Type="http://schemas.openxmlformats.org/officeDocument/2006/relationships/notesSlide" Target="../notesSlides/notesSlide159.xml"/><Relationship Id="rId6" Type="http://schemas.openxmlformats.org/officeDocument/2006/relationships/slideLayout" Target="../slideLayouts/slideLayout2.xml"/><Relationship Id="rId5" Type="http://schemas.openxmlformats.org/officeDocument/2006/relationships/image" Target="../media/image290.png"/><Relationship Id="rId4" Type="http://schemas.openxmlformats.org/officeDocument/2006/relationships/image" Target="../media/image289.png"/><Relationship Id="rId3" Type="http://schemas.openxmlformats.org/officeDocument/2006/relationships/image" Target="../media/image288.png"/><Relationship Id="rId2" Type="http://schemas.openxmlformats.org/officeDocument/2006/relationships/image" Target="../media/image287.png"/><Relationship Id="rId1" Type="http://schemas.openxmlformats.org/officeDocument/2006/relationships/image" Target="../media/image286.png"/></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2.xml"/><Relationship Id="rId1" Type="http://schemas.openxmlformats.org/officeDocument/2006/relationships/image" Target="../media/image291.png"/></Relationships>
</file>

<file path=ppt/slides/_rels/slide168.xml.rels><?xml version="1.0" encoding="UTF-8" standalone="yes"?>
<Relationships xmlns="http://schemas.openxmlformats.org/package/2006/relationships"><Relationship Id="rId4" Type="http://schemas.openxmlformats.org/officeDocument/2006/relationships/notesSlide" Target="../notesSlides/notesSlide162.xml"/><Relationship Id="rId3" Type="http://schemas.openxmlformats.org/officeDocument/2006/relationships/slideLayout" Target="../slideLayouts/slideLayout2.xml"/><Relationship Id="rId2" Type="http://schemas.openxmlformats.org/officeDocument/2006/relationships/image" Target="../media/image293.png"/><Relationship Id="rId1" Type="http://schemas.openxmlformats.org/officeDocument/2006/relationships/image" Target="../media/image292.png"/></Relationships>
</file>

<file path=ppt/slides/_rels/slide169.xml.rels><?xml version="1.0" encoding="UTF-8" standalone="yes"?>
<Relationships xmlns="http://schemas.openxmlformats.org/package/2006/relationships"><Relationship Id="rId5" Type="http://schemas.openxmlformats.org/officeDocument/2006/relationships/notesSlide" Target="../notesSlides/notesSlide163.xml"/><Relationship Id="rId4" Type="http://schemas.openxmlformats.org/officeDocument/2006/relationships/slideLayout" Target="../slideLayouts/slideLayout2.xml"/><Relationship Id="rId3" Type="http://schemas.openxmlformats.org/officeDocument/2006/relationships/image" Target="../media/image296.png"/><Relationship Id="rId2" Type="http://schemas.openxmlformats.org/officeDocument/2006/relationships/image" Target="../media/image295.png"/><Relationship Id="rId1" Type="http://schemas.openxmlformats.org/officeDocument/2006/relationships/image" Target="../media/image29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70.xml.rels><?xml version="1.0" encoding="UTF-8" standalone="yes"?>
<Relationships xmlns="http://schemas.openxmlformats.org/package/2006/relationships"><Relationship Id="rId4" Type="http://schemas.openxmlformats.org/officeDocument/2006/relationships/notesSlide" Target="../notesSlides/notesSlide164.xml"/><Relationship Id="rId3" Type="http://schemas.openxmlformats.org/officeDocument/2006/relationships/slideLayout" Target="../slideLayouts/slideLayout2.xml"/><Relationship Id="rId2" Type="http://schemas.openxmlformats.org/officeDocument/2006/relationships/image" Target="../media/image298.png"/><Relationship Id="rId1" Type="http://schemas.openxmlformats.org/officeDocument/2006/relationships/image" Target="../media/image297.png"/></Relationships>
</file>

<file path=ppt/slides/_rels/slide171.xml.rels><?xml version="1.0" encoding="UTF-8" standalone="yes"?>
<Relationships xmlns="http://schemas.openxmlformats.org/package/2006/relationships"><Relationship Id="rId4" Type="http://schemas.openxmlformats.org/officeDocument/2006/relationships/notesSlide" Target="../notesSlides/notesSlide165.xml"/><Relationship Id="rId3" Type="http://schemas.openxmlformats.org/officeDocument/2006/relationships/slideLayout" Target="../slideLayouts/slideLayout2.xml"/><Relationship Id="rId2" Type="http://schemas.openxmlformats.org/officeDocument/2006/relationships/image" Target="../media/image300.png"/><Relationship Id="rId1" Type="http://schemas.openxmlformats.org/officeDocument/2006/relationships/image" Target="../media/image299.png"/></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3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48.png"/><Relationship Id="rId1" Type="http://schemas.openxmlformats.org/officeDocument/2006/relationships/image" Target="../media/image47.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image" Target="../media/image49.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image" Target="../media/image51.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image" Target="../media/image54.png"/><Relationship Id="rId1" Type="http://schemas.openxmlformats.org/officeDocument/2006/relationships/image" Target="../media/image53.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56.png"/><Relationship Id="rId1" Type="http://schemas.openxmlformats.org/officeDocument/2006/relationships/image" Target="../media/image55.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2.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61.png"/><Relationship Id="rId1" Type="http://schemas.openxmlformats.org/officeDocument/2006/relationships/image" Target="../media/image6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image" Target="../media/image63.png"/><Relationship Id="rId1" Type="http://schemas.openxmlformats.org/officeDocument/2006/relationships/image" Target="../media/image62.pn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65.png"/><Relationship Id="rId1" Type="http://schemas.openxmlformats.org/officeDocument/2006/relationships/image" Target="../media/image64.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67.png"/><Relationship Id="rId1" Type="http://schemas.openxmlformats.org/officeDocument/2006/relationships/image" Target="../media/image66.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69.png"/><Relationship Id="rId1" Type="http://schemas.openxmlformats.org/officeDocument/2006/relationships/image" Target="../media/image68.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jpe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6" Type="http://schemas.openxmlformats.org/officeDocument/2006/relationships/notesSlide" Target="../notesSlides/notesSlide65.xml"/><Relationship Id="rId5" Type="http://schemas.openxmlformats.org/officeDocument/2006/relationships/slideLayout" Target="../slideLayouts/slideLayout2.xml"/><Relationship Id="rId4" Type="http://schemas.openxmlformats.org/officeDocument/2006/relationships/image" Target="../media/image74.png"/><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71.png"/></Relationships>
</file>

<file path=ppt/slides/_rels/slide72.xml.rels><?xml version="1.0" encoding="UTF-8" standalone="yes"?>
<Relationships xmlns="http://schemas.openxmlformats.org/package/2006/relationships"><Relationship Id="rId6" Type="http://schemas.openxmlformats.org/officeDocument/2006/relationships/notesSlide" Target="../notesSlides/notesSlide66.xml"/><Relationship Id="rId5" Type="http://schemas.openxmlformats.org/officeDocument/2006/relationships/slideLayout" Target="../slideLayouts/slideLayout2.xml"/><Relationship Id="rId4" Type="http://schemas.openxmlformats.org/officeDocument/2006/relationships/image" Target="../media/image78.png"/><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75.png"/></Relationships>
</file>

<file path=ppt/slides/_rels/slide73.xml.rels><?xml version="1.0" encoding="UTF-8" standalone="yes"?>
<Relationships xmlns="http://schemas.openxmlformats.org/package/2006/relationships"><Relationship Id="rId6" Type="http://schemas.openxmlformats.org/officeDocument/2006/relationships/notesSlide" Target="../notesSlides/notesSlide67.xml"/><Relationship Id="rId5" Type="http://schemas.openxmlformats.org/officeDocument/2006/relationships/slideLayout" Target="../slideLayouts/slideLayout2.xml"/><Relationship Id="rId4" Type="http://schemas.openxmlformats.org/officeDocument/2006/relationships/image" Target="../media/image81.png"/><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image" Target="../media/image78.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2.xml"/><Relationship Id="rId2" Type="http://schemas.openxmlformats.org/officeDocument/2006/relationships/image" Target="../media/image82.png"/><Relationship Id="rId1" Type="http://schemas.openxmlformats.org/officeDocument/2006/relationships/image" Target="../media/image2.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image" Target="../media/image83.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image" Target="../media/image84.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image" Target="../media/image85.png"/></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2.xml"/><Relationship Id="rId2" Type="http://schemas.openxmlformats.org/officeDocument/2006/relationships/image" Target="../media/image87.png"/><Relationship Id="rId1" Type="http://schemas.openxmlformats.org/officeDocument/2006/relationships/image" Target="../media/image86.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image" Target="../media/image88.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image" Target="../media/image89.png"/></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2.xml"/><Relationship Id="rId2" Type="http://schemas.openxmlformats.org/officeDocument/2006/relationships/image" Target="../media/image91.png"/><Relationship Id="rId1" Type="http://schemas.openxmlformats.org/officeDocument/2006/relationships/image" Target="../media/image90.png"/></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2.xml"/><Relationship Id="rId2" Type="http://schemas.openxmlformats.org/officeDocument/2006/relationships/image" Target="../media/image93.png"/><Relationship Id="rId1" Type="http://schemas.openxmlformats.org/officeDocument/2006/relationships/image" Target="../media/image92.png"/></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2.xml"/><Relationship Id="rId2" Type="http://schemas.openxmlformats.org/officeDocument/2006/relationships/image" Target="../media/image95.png"/><Relationship Id="rId1" Type="http://schemas.openxmlformats.org/officeDocument/2006/relationships/image" Target="../media/image94.png"/></Relationships>
</file>

<file path=ppt/slides/_rels/slide88.xml.rels><?xml version="1.0" encoding="UTF-8" standalone="yes"?>
<Relationships xmlns="http://schemas.openxmlformats.org/package/2006/relationships"><Relationship Id="rId4" Type="http://schemas.openxmlformats.org/officeDocument/2006/relationships/notesSlide" Target="../notesSlides/notesSlide82.xml"/><Relationship Id="rId3" Type="http://schemas.openxmlformats.org/officeDocument/2006/relationships/slideLayout" Target="../slideLayouts/slideLayout2.xml"/><Relationship Id="rId2" Type="http://schemas.openxmlformats.org/officeDocument/2006/relationships/image" Target="../media/image97.png"/><Relationship Id="rId1" Type="http://schemas.openxmlformats.org/officeDocument/2006/relationships/image" Target="../media/image96.png"/></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2.xml"/><Relationship Id="rId2" Type="http://schemas.openxmlformats.org/officeDocument/2006/relationships/image" Target="../media/image99.png"/><Relationship Id="rId1" Type="http://schemas.openxmlformats.org/officeDocument/2006/relationships/image" Target="../media/image9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84.xml"/><Relationship Id="rId3" Type="http://schemas.openxmlformats.org/officeDocument/2006/relationships/slideLayout" Target="../slideLayouts/slideLayout2.xml"/><Relationship Id="rId2" Type="http://schemas.openxmlformats.org/officeDocument/2006/relationships/image" Target="../media/image101.png"/><Relationship Id="rId1" Type="http://schemas.openxmlformats.org/officeDocument/2006/relationships/image" Target="../media/image100.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image" Target="../media/image102.png"/></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2.xml"/><Relationship Id="rId2" Type="http://schemas.openxmlformats.org/officeDocument/2006/relationships/image" Target="../media/image104.png"/><Relationship Id="rId1" Type="http://schemas.openxmlformats.org/officeDocument/2006/relationships/image" Target="../media/image103.png"/></Relationships>
</file>

<file path=ppt/slides/_rels/slide93.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2.xml"/><Relationship Id="rId2" Type="http://schemas.openxmlformats.org/officeDocument/2006/relationships/image" Target="../media/image106.png"/><Relationship Id="rId1" Type="http://schemas.openxmlformats.org/officeDocument/2006/relationships/image" Target="../media/image105.png"/></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2.xml"/><Relationship Id="rId2" Type="http://schemas.openxmlformats.org/officeDocument/2006/relationships/image" Target="../media/image108.png"/><Relationship Id="rId1" Type="http://schemas.openxmlformats.org/officeDocument/2006/relationships/image" Target="../media/image107.png"/></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2.xml"/><Relationship Id="rId2" Type="http://schemas.openxmlformats.org/officeDocument/2006/relationships/image" Target="../media/image110.png"/><Relationship Id="rId1" Type="http://schemas.openxmlformats.org/officeDocument/2006/relationships/image" Target="../media/image109.png"/></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2.xml"/><Relationship Id="rId2" Type="http://schemas.openxmlformats.org/officeDocument/2006/relationships/image" Target="../media/image112.png"/><Relationship Id="rId1" Type="http://schemas.openxmlformats.org/officeDocument/2006/relationships/image" Target="../media/image111.png"/></Relationships>
</file>

<file path=ppt/slides/_rels/slide97.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2.xml"/><Relationship Id="rId2" Type="http://schemas.openxmlformats.org/officeDocument/2006/relationships/image" Target="../media/image114.png"/><Relationship Id="rId1" Type="http://schemas.openxmlformats.org/officeDocument/2006/relationships/image" Target="../media/image113.png"/></Relationships>
</file>

<file path=ppt/slides/_rels/slide98.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2.xml"/><Relationship Id="rId2" Type="http://schemas.openxmlformats.org/officeDocument/2006/relationships/image" Target="../media/image116.png"/><Relationship Id="rId1" Type="http://schemas.openxmlformats.org/officeDocument/2006/relationships/image" Target="../media/image115.png"/></Relationships>
</file>

<file path=ppt/slides/_rels/slide99.xml.rels><?xml version="1.0" encoding="UTF-8" standalone="yes"?>
<Relationships xmlns="http://schemas.openxmlformats.org/package/2006/relationships"><Relationship Id="rId4" Type="http://schemas.openxmlformats.org/officeDocument/2006/relationships/notesSlide" Target="../notesSlides/notesSlide93.xml"/><Relationship Id="rId3" Type="http://schemas.openxmlformats.org/officeDocument/2006/relationships/slideLayout" Target="../slideLayouts/slideLayout2.xml"/><Relationship Id="rId2" Type="http://schemas.openxmlformats.org/officeDocument/2006/relationships/image" Target="../media/image118.png"/><Relationship Id="rId1" Type="http://schemas.openxmlformats.org/officeDocument/2006/relationships/image" Target="../media/image1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8" name="任意多边形 47"/>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4" name="任意多边形 53"/>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6" name="任意多边形 55"/>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8" name="任意多边形 5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1" name="任意多边形 60"/>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5" name="任意多边形 54"/>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0" name="任意多边形 59"/>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2" name="任意多边形 61"/>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3" name="任意多边形 6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4" name="任意多边形 6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5" name="任意多边形 6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6" name="任意多边形 65"/>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8" name="任意多边形 67"/>
          <p:cNvSpPr>
            <a:spLocks noChangeAspect="1"/>
          </p:cNvSpPr>
          <p:nvPr/>
        </p:nvSpPr>
        <p:spPr>
          <a:xfrm rot="20754726">
            <a:off x="-990212" y="-1294209"/>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9" name="文本框 68"/>
          <p:cNvSpPr txBox="1"/>
          <p:nvPr/>
        </p:nvSpPr>
        <p:spPr>
          <a:xfrm>
            <a:off x="730901" y="2352149"/>
            <a:ext cx="7499647" cy="1322070"/>
          </a:xfrm>
          <a:prstGeom prst="rect">
            <a:avLst/>
          </a:prstGeom>
          <a:noFill/>
        </p:spPr>
        <p:txBody>
          <a:bodyPr wrap="square" rtlCol="0">
            <a:spAutoFit/>
          </a:bodyPr>
          <a:lstStyle/>
          <a:p>
            <a:r>
              <a:rPr lang="zh-CN" altLang="en-US" sz="8000" b="1" dirty="0" smtClean="0">
                <a:solidFill>
                  <a:schemeClr val="accent1"/>
                </a:solidFill>
                <a:latin typeface="方正大黑_GBK" panose="03000509000000000000" pitchFamily="65" charset="-122"/>
                <a:ea typeface="方正大黑_GBK" panose="03000509000000000000" pitchFamily="65" charset="-122"/>
                <a:cs typeface="+mn-ea"/>
                <a:sym typeface="+mn-lt"/>
              </a:rPr>
              <a:t>书法（第</a:t>
            </a:r>
            <a:r>
              <a:rPr lang="en-US" altLang="zh-CN" sz="8000" b="1" dirty="0" smtClean="0">
                <a:solidFill>
                  <a:schemeClr val="accent1"/>
                </a:solidFill>
                <a:latin typeface="方正大黑_GBK" panose="03000509000000000000" pitchFamily="65" charset="-122"/>
                <a:ea typeface="方正大黑_GBK" panose="03000509000000000000" pitchFamily="65" charset="-122"/>
                <a:cs typeface="+mn-ea"/>
                <a:sym typeface="+mn-lt"/>
              </a:rPr>
              <a:t>3</a:t>
            </a:r>
            <a:r>
              <a:rPr lang="zh-CN" altLang="en-US" sz="8000" b="1" dirty="0" smtClean="0">
                <a:solidFill>
                  <a:schemeClr val="accent1"/>
                </a:solidFill>
                <a:latin typeface="方正大黑_GBK" panose="03000509000000000000" pitchFamily="65" charset="-122"/>
                <a:ea typeface="方正大黑_GBK" panose="03000509000000000000" pitchFamily="65" charset="-122"/>
                <a:cs typeface="+mn-ea"/>
                <a:sym typeface="+mn-lt"/>
              </a:rPr>
              <a:t>版）</a:t>
            </a:r>
            <a:endParaRPr lang="zh-CN" altLang="en-US" sz="8000" b="1" dirty="0">
              <a:solidFill>
                <a:schemeClr val="accent1"/>
              </a:solidFill>
              <a:latin typeface="方正大黑_GBK" panose="03000509000000000000" pitchFamily="65" charset="-122"/>
              <a:ea typeface="方正大黑_GBK" panose="03000509000000000000" pitchFamily="65" charset="-122"/>
              <a:cs typeface="+mn-ea"/>
              <a:sym typeface="+mn-lt"/>
            </a:endParaRPr>
          </a:p>
        </p:txBody>
      </p:sp>
      <p:sp>
        <p:nvSpPr>
          <p:cNvPr id="75" name="矩形 74"/>
          <p:cNvSpPr/>
          <p:nvPr/>
        </p:nvSpPr>
        <p:spPr>
          <a:xfrm>
            <a:off x="363548" y="2254369"/>
            <a:ext cx="264280" cy="14212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281035" y="5726430"/>
            <a:ext cx="1880870" cy="368300"/>
          </a:xfrm>
          <a:prstGeom prst="rect">
            <a:avLst/>
          </a:prstGeom>
          <a:noFill/>
        </p:spPr>
        <p:txBody>
          <a:bodyPr wrap="square" rtlCol="0" anchor="t">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1-5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秦篆</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pic>
        <p:nvPicPr>
          <p:cNvPr id="6" name="图片 5"/>
          <p:cNvPicPr>
            <a:picLocks noChangeAspect="1"/>
          </p:cNvPicPr>
          <p:nvPr/>
        </p:nvPicPr>
        <p:blipFill>
          <a:blip r:embed="rId1"/>
          <a:stretch>
            <a:fillRect/>
          </a:stretch>
        </p:blipFill>
        <p:spPr>
          <a:xfrm>
            <a:off x="7962900" y="546735"/>
            <a:ext cx="2082800" cy="4620895"/>
          </a:xfrm>
          <a:prstGeom prst="rect">
            <a:avLst/>
          </a:prstGeom>
        </p:spPr>
      </p:pic>
      <p:sp>
        <p:nvSpPr>
          <p:cNvPr id="5" name="文本框 4"/>
          <p:cNvSpPr txBox="1"/>
          <p:nvPr/>
        </p:nvSpPr>
        <p:spPr>
          <a:xfrm>
            <a:off x="693420" y="1275715"/>
            <a:ext cx="6096000" cy="3415030"/>
          </a:xfrm>
          <a:prstGeom prst="rect">
            <a:avLst/>
          </a:prstGeom>
          <a:noFill/>
        </p:spPr>
        <p:txBody>
          <a:bodyPr wrap="square" rtlCol="0" anchor="t">
            <a:spAutoFit/>
          </a:bodyPr>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sym typeface="+mn-ea"/>
              </a:rPr>
              <a:t>（二）秦隶</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sym typeface="+mn-ea"/>
              </a:rPr>
              <a:t>“隶书者，篆之捷也。”为了适应快速书写，隶书将篆书的曲线条变为直线条；圆转</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笔画</a:t>
            </a:r>
            <a:r>
              <a:rPr lang="zh-CN" altLang="en-US" dirty="0">
                <a:solidFill>
                  <a:srgbClr val="221E1F"/>
                </a:solidFill>
                <a:latin typeface="Adobe 宋体 Std L" panose="02020300000000000000" pitchFamily="18" charset="-122"/>
                <a:ea typeface="Adobe 宋体 Std L" panose="02020300000000000000" pitchFamily="18" charset="-122"/>
                <a:sym typeface="+mn-ea"/>
              </a:rPr>
              <a:t>变为方折；纵势字形变为横势。有些诏版、诏权、诏量上的文字写得比较草率，带有</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隶书笔意</a:t>
            </a:r>
            <a:r>
              <a:rPr lang="zh-CN" altLang="en-US" dirty="0">
                <a:solidFill>
                  <a:srgbClr val="221E1F"/>
                </a:solidFill>
                <a:latin typeface="Adobe 宋体 Std L" panose="02020300000000000000" pitchFamily="18" charset="-122"/>
                <a:ea typeface="Adobe 宋体 Std L" panose="02020300000000000000" pitchFamily="18" charset="-122"/>
                <a:sym typeface="+mn-ea"/>
              </a:rPr>
              <a:t>，故有人称这种字体为秦隶或古隶。隶书的产生是我国</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文字和</a:t>
            </a:r>
            <a:r>
              <a:rPr lang="zh-CN" altLang="en-US" dirty="0">
                <a:solidFill>
                  <a:srgbClr val="221E1F"/>
                </a:solidFill>
                <a:latin typeface="Adobe 宋体 Std L" panose="02020300000000000000" pitchFamily="18" charset="-122"/>
                <a:ea typeface="Adobe 宋体 Std L" panose="02020300000000000000" pitchFamily="18" charset="-122"/>
                <a:sym typeface="+mn-ea"/>
              </a:rPr>
              <a:t>书法发展史上的一次重大变革，汉字书法史上把这次变革</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称为“隶变”</a:t>
            </a:r>
            <a:r>
              <a:rPr lang="zh-CN" altLang="en-US" dirty="0">
                <a:solidFill>
                  <a:srgbClr val="221E1F"/>
                </a:solidFill>
                <a:latin typeface="Adobe 宋体 Std L" panose="02020300000000000000" pitchFamily="18" charset="-122"/>
                <a:ea typeface="Adobe 宋体 Std L" panose="02020300000000000000" pitchFamily="18" charset="-122"/>
                <a:sym typeface="+mn-ea"/>
              </a:rPr>
              <a:t>。从此，隶书成了古今文字的分水岭，为汉字书法的</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进一步</a:t>
            </a:r>
            <a:r>
              <a:rPr lang="zh-CN" altLang="en-US" dirty="0">
                <a:solidFill>
                  <a:srgbClr val="221E1F"/>
                </a:solidFill>
                <a:latin typeface="Adobe 宋体 Std L" panose="02020300000000000000" pitchFamily="18" charset="-122"/>
                <a:ea typeface="Adobe 宋体 Std L" panose="02020300000000000000" pitchFamily="18" charset="-122"/>
                <a:sym typeface="+mn-ea"/>
              </a:rPr>
              <a:t>发展开拓了宽广的道路。</a:t>
            </a:r>
            <a:endParaRPr lang="zh-CN" altLang="en-US" dirty="0">
              <a:solidFill>
                <a:srgbClr val="221E1F"/>
              </a:solidFill>
              <a:latin typeface="Adobe 宋体 Std L" panose="02020300000000000000" pitchFamily="18" charset="-122"/>
              <a:ea typeface="Adobe 宋体 Std L" panose="02020300000000000000" pitchFamily="18" charset="-122"/>
              <a:sym typeface="+mn-ea"/>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08380" y="61443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9. </a:t>
            </a:r>
            <a:r>
              <a:rPr lang="zh-CN" altLang="en-US" dirty="0">
                <a:solidFill>
                  <a:srgbClr val="221E1F"/>
                </a:solidFill>
                <a:latin typeface="Adobe 宋体 Std L" panose="02020300000000000000" pitchFamily="18" charset="-122"/>
                <a:ea typeface="Adobe 宋体 Std L" panose="02020300000000000000" pitchFamily="18" charset="-122"/>
              </a:rPr>
              <a:t>横折弯钩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下笔写横，顿笔折向下写竖，再圆转向右写横，到起钩处略顿笔向上钩出。注意弯处</a:t>
            </a:r>
            <a:r>
              <a:rPr lang="zh-CN" altLang="en-US" dirty="0" smtClean="0">
                <a:solidFill>
                  <a:srgbClr val="221E1F"/>
                </a:solidFill>
                <a:latin typeface="Adobe 宋体 Std L" panose="02020300000000000000" pitchFamily="18" charset="-122"/>
                <a:ea typeface="Adobe 宋体 Std L" panose="02020300000000000000" pitchFamily="18" charset="-122"/>
              </a:rPr>
              <a:t>要圆</a:t>
            </a:r>
            <a:r>
              <a:rPr lang="zh-CN" altLang="en-US" dirty="0">
                <a:solidFill>
                  <a:srgbClr val="221E1F"/>
                </a:solidFill>
                <a:latin typeface="Adobe 宋体 Std L" panose="02020300000000000000" pitchFamily="18" charset="-122"/>
                <a:ea typeface="Adobe 宋体 Std L" panose="02020300000000000000" pitchFamily="18" charset="-122"/>
              </a:rPr>
              <a:t>转，下面的横要平，钩要小，要出尖，如表</a:t>
            </a:r>
            <a:r>
              <a:rPr lang="en-US" altLang="zh-CN" dirty="0">
                <a:solidFill>
                  <a:srgbClr val="221E1F"/>
                </a:solidFill>
                <a:latin typeface="Adobe 宋体 Std L" panose="02020300000000000000" pitchFamily="18" charset="-122"/>
                <a:ea typeface="Adobe 宋体 Std L" panose="02020300000000000000" pitchFamily="18" charset="-122"/>
              </a:rPr>
              <a:t>9-31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3367086"/>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10. </a:t>
            </a:r>
            <a:r>
              <a:rPr lang="zh-CN" altLang="en-US" dirty="0">
                <a:solidFill>
                  <a:srgbClr val="221E1F"/>
                </a:solidFill>
                <a:latin typeface="Adobe 宋体 Std L" panose="02020300000000000000" pitchFamily="18" charset="-122"/>
                <a:ea typeface="Adobe 宋体 Std L" panose="02020300000000000000" pitchFamily="18" charset="-122"/>
              </a:rPr>
              <a:t>横折折钩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下笔写短横，右边稍高些，略顿笔折向左下写短撇，不出尖，不要太长，再折向右写短横</a:t>
            </a:r>
            <a:r>
              <a:rPr lang="zh-CN" altLang="en-US" dirty="0" smtClean="0">
                <a:solidFill>
                  <a:srgbClr val="221E1F"/>
                </a:solidFill>
                <a:latin typeface="Adobe 宋体 Std L" panose="02020300000000000000" pitchFamily="18" charset="-122"/>
                <a:ea typeface="Adobe 宋体 Std L" panose="02020300000000000000" pitchFamily="18" charset="-122"/>
              </a:rPr>
              <a:t>，再</a:t>
            </a:r>
            <a:r>
              <a:rPr lang="zh-CN" altLang="en-US" dirty="0">
                <a:solidFill>
                  <a:srgbClr val="221E1F"/>
                </a:solidFill>
                <a:latin typeface="Adobe 宋体 Std L" panose="02020300000000000000" pitchFamily="18" charset="-122"/>
                <a:ea typeface="Adobe 宋体 Std L" panose="02020300000000000000" pitchFamily="18" charset="-122"/>
              </a:rPr>
              <a:t>折向左下写弯钩。注意最后的弯钩要稍有弧度，如表</a:t>
            </a:r>
            <a:r>
              <a:rPr lang="en-US" altLang="zh-CN" dirty="0">
                <a:solidFill>
                  <a:srgbClr val="221E1F"/>
                </a:solidFill>
                <a:latin typeface="Adobe 宋体 Std L" panose="02020300000000000000" pitchFamily="18" charset="-122"/>
                <a:ea typeface="Adobe 宋体 Std L" panose="02020300000000000000" pitchFamily="18" charset="-122"/>
              </a:rPr>
              <a:t>9-32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73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62846" y="2032453"/>
            <a:ext cx="3553848" cy="1334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2846" y="4711455"/>
            <a:ext cx="3501854" cy="1272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08380" y="614430"/>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11. </a:t>
            </a:r>
            <a:r>
              <a:rPr lang="zh-CN" altLang="en-US" dirty="0">
                <a:solidFill>
                  <a:srgbClr val="221E1F"/>
                </a:solidFill>
                <a:latin typeface="Adobe 宋体 Std L" panose="02020300000000000000" pitchFamily="18" charset="-122"/>
                <a:ea typeface="Adobe 宋体 Std L" panose="02020300000000000000" pitchFamily="18" charset="-122"/>
              </a:rPr>
              <a:t>横撇弯钩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下笔写短横，转折处略顿笔后写短撇，接着笔尖不离纸写小弯钩，钩的方向往左上，</a:t>
            </a:r>
            <a:r>
              <a:rPr lang="zh-CN" altLang="en-US" dirty="0" smtClean="0">
                <a:solidFill>
                  <a:srgbClr val="221E1F"/>
                </a:solidFill>
                <a:latin typeface="Adobe 宋体 Std L" panose="02020300000000000000" pitchFamily="18" charset="-122"/>
                <a:ea typeface="Adobe 宋体 Std L" panose="02020300000000000000" pitchFamily="18" charset="-122"/>
              </a:rPr>
              <a:t>如表</a:t>
            </a:r>
            <a:r>
              <a:rPr lang="en-US" altLang="zh-CN" dirty="0">
                <a:solidFill>
                  <a:srgbClr val="221E1F"/>
                </a:solidFill>
                <a:latin typeface="Adobe 宋体 Std L" panose="02020300000000000000" pitchFamily="18" charset="-122"/>
                <a:ea typeface="Adobe 宋体 Std L" panose="02020300000000000000" pitchFamily="18" charset="-122"/>
              </a:rPr>
              <a:t>9-33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3367086"/>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12. </a:t>
            </a:r>
            <a:r>
              <a:rPr lang="zh-CN" altLang="en-US" dirty="0">
                <a:solidFill>
                  <a:srgbClr val="221E1F"/>
                </a:solidFill>
                <a:latin typeface="Adobe 宋体 Std L" panose="02020300000000000000" pitchFamily="18" charset="-122"/>
                <a:ea typeface="Adobe 宋体 Std L" panose="02020300000000000000" pitchFamily="18" charset="-122"/>
              </a:rPr>
              <a:t>竖折折钩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下笔写短竖，顿笔折向右写横，再顿笔折向左下写竖钩。注意竖钩既不能太直，也</a:t>
            </a:r>
            <a:r>
              <a:rPr lang="zh-CN" altLang="en-US" dirty="0" smtClean="0">
                <a:solidFill>
                  <a:srgbClr val="221E1F"/>
                </a:solidFill>
                <a:latin typeface="Adobe 宋体 Std L" panose="02020300000000000000" pitchFamily="18" charset="-122"/>
                <a:ea typeface="Adobe 宋体 Std L" panose="02020300000000000000" pitchFamily="18" charset="-122"/>
              </a:rPr>
              <a:t>不能太</a:t>
            </a:r>
            <a:r>
              <a:rPr lang="zh-CN" altLang="en-US" dirty="0">
                <a:solidFill>
                  <a:srgbClr val="221E1F"/>
                </a:solidFill>
                <a:latin typeface="Adobe 宋体 Std L" panose="02020300000000000000" pitchFamily="18" charset="-122"/>
                <a:ea typeface="Adobe 宋体 Std L" panose="02020300000000000000" pitchFamily="18" charset="-122"/>
              </a:rPr>
              <a:t>斜，钩要小，要出尖，如表</a:t>
            </a:r>
            <a:r>
              <a:rPr lang="en-US" altLang="zh-CN" dirty="0">
                <a:solidFill>
                  <a:srgbClr val="221E1F"/>
                </a:solidFill>
                <a:latin typeface="Adobe 宋体 Std L" panose="02020300000000000000" pitchFamily="18" charset="-122"/>
                <a:ea typeface="Adobe 宋体 Std L" panose="02020300000000000000" pitchFamily="18" charset="-122"/>
              </a:rPr>
              <a:t>9-34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83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10890" y="1790699"/>
            <a:ext cx="3414713" cy="1300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9484" y="4793324"/>
            <a:ext cx="3737524" cy="1317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5603058" cy="804725"/>
            <a:chOff x="251900" y="195486"/>
            <a:chExt cx="4077228" cy="585582"/>
          </a:xfrm>
        </p:grpSpPr>
        <p:sp>
          <p:nvSpPr>
            <p:cNvPr id="7" name="矩形 6"/>
            <p:cNvSpPr/>
            <p:nvPr/>
          </p:nvSpPr>
          <p:spPr>
            <a:xfrm>
              <a:off x="1331640" y="255120"/>
              <a:ext cx="2997488" cy="37982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10</a:t>
              </a:r>
              <a:r>
                <a:rPr lang="zh-CN" altLang="en-US" sz="2800" b="1" kern="0" dirty="0" smtClean="0">
                  <a:solidFill>
                    <a:schemeClr val="accent1">
                      <a:lumMod val="75000"/>
                    </a:schemeClr>
                  </a:solidFill>
                  <a:cs typeface="+mn-ea"/>
                  <a:sym typeface="+mn-lt"/>
                </a:rPr>
                <a:t>章  楷体字结</a:t>
              </a:r>
              <a:r>
                <a:rPr lang="zh-CN" altLang="en-US" sz="2800" b="1" kern="0" dirty="0" smtClean="0">
                  <a:solidFill>
                    <a:schemeClr val="accent1">
                      <a:lumMod val="75000"/>
                    </a:schemeClr>
                  </a:solidFill>
                  <a:cs typeface="+mn-ea"/>
                  <a:sym typeface="+mn-lt"/>
                </a:rPr>
                <a:t>构训练</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15" name="文本框 2"/>
          <p:cNvSpPr txBox="1"/>
          <p:nvPr/>
        </p:nvSpPr>
        <p:spPr>
          <a:xfrm>
            <a:off x="734635" y="3419216"/>
            <a:ext cx="11054246" cy="258532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汉字笔画书写的顺序叫作笔顺，笔顺是人们在长期的书写实践中约定俗成的。按照</a:t>
            </a:r>
            <a:r>
              <a:rPr lang="zh-CN" altLang="en-US" dirty="0" smtClean="0">
                <a:solidFill>
                  <a:srgbClr val="221E1F"/>
                </a:solidFill>
                <a:latin typeface="Adobe 宋体 Std L" panose="02020300000000000000" pitchFamily="18" charset="-122"/>
                <a:ea typeface="Adobe 宋体 Std L" panose="02020300000000000000" pitchFamily="18" charset="-122"/>
              </a:rPr>
              <a:t>正确的</a:t>
            </a:r>
            <a:r>
              <a:rPr lang="zh-CN" altLang="en-US" dirty="0">
                <a:solidFill>
                  <a:srgbClr val="221E1F"/>
                </a:solidFill>
                <a:latin typeface="Adobe 宋体 Std L" panose="02020300000000000000" pitchFamily="18" charset="-122"/>
                <a:ea typeface="Adobe 宋体 Std L" panose="02020300000000000000" pitchFamily="18" charset="-122"/>
              </a:rPr>
              <a:t>笔顺去写，有利于提高书写效果，最重要的一点是便于安排字的结构。例如“小”</a:t>
            </a:r>
            <a:r>
              <a:rPr lang="zh-CN" altLang="en-US" dirty="0" smtClean="0">
                <a:solidFill>
                  <a:srgbClr val="221E1F"/>
                </a:solidFill>
                <a:latin typeface="Adobe 宋体 Std L" panose="02020300000000000000" pitchFamily="18" charset="-122"/>
                <a:ea typeface="Adobe 宋体 Std L" panose="02020300000000000000" pitchFamily="18" charset="-122"/>
              </a:rPr>
              <a:t>“水”之类</a:t>
            </a:r>
            <a:r>
              <a:rPr lang="zh-CN" altLang="en-US" dirty="0">
                <a:solidFill>
                  <a:srgbClr val="221E1F"/>
                </a:solidFill>
                <a:latin typeface="Adobe 宋体 Std L" panose="02020300000000000000" pitchFamily="18" charset="-122"/>
                <a:ea typeface="Adobe 宋体 Std L" panose="02020300000000000000" pitchFamily="18" charset="-122"/>
              </a:rPr>
              <a:t>的字，如果从左到右依次书写，笔画安排就缺少呼应，很不协调；如果先写中间的竖钩</a:t>
            </a:r>
            <a:r>
              <a:rPr lang="zh-CN" altLang="en-US" dirty="0" smtClean="0">
                <a:solidFill>
                  <a:srgbClr val="221E1F"/>
                </a:solidFill>
                <a:latin typeface="Adobe 宋体 Std L" panose="02020300000000000000" pitchFamily="18" charset="-122"/>
                <a:ea typeface="Adobe 宋体 Std L" panose="02020300000000000000" pitchFamily="18" charset="-122"/>
              </a:rPr>
              <a:t>，突出</a:t>
            </a:r>
            <a:r>
              <a:rPr lang="zh-CN" altLang="en-US" dirty="0">
                <a:solidFill>
                  <a:srgbClr val="221E1F"/>
                </a:solidFill>
                <a:latin typeface="Adobe 宋体 Std L" panose="02020300000000000000" pitchFamily="18" charset="-122"/>
                <a:ea typeface="Adobe 宋体 Std L" panose="02020300000000000000" pitchFamily="18" charset="-122"/>
              </a:rPr>
              <a:t>主笔，则整个字显得重心平稳，字势流畅。</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明确了笔顺正确的重要性，就要掌握汉字笔顺的一些规律。笔顺规律分为一般笔顺</a:t>
            </a:r>
            <a:r>
              <a:rPr lang="zh-CN" altLang="en-US" dirty="0" smtClean="0">
                <a:solidFill>
                  <a:srgbClr val="221E1F"/>
                </a:solidFill>
                <a:latin typeface="Adobe 宋体 Std L" panose="02020300000000000000" pitchFamily="18" charset="-122"/>
                <a:ea typeface="Adobe 宋体 Std L" panose="02020300000000000000" pitchFamily="18" charset="-122"/>
              </a:rPr>
              <a:t>规律和</a:t>
            </a:r>
            <a:r>
              <a:rPr lang="zh-CN" altLang="en-US" dirty="0">
                <a:solidFill>
                  <a:srgbClr val="221E1F"/>
                </a:solidFill>
                <a:latin typeface="Adobe 宋体 Std L" panose="02020300000000000000" pitchFamily="18" charset="-122"/>
                <a:ea typeface="Adobe 宋体 Std L" panose="02020300000000000000" pitchFamily="18" charset="-122"/>
              </a:rPr>
              <a:t>特殊笔顺规律两部分。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先介绍一般笔顺规律。</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6" name="文本框 2"/>
          <p:cNvSpPr txBox="1"/>
          <p:nvPr/>
        </p:nvSpPr>
        <p:spPr>
          <a:xfrm>
            <a:off x="734635" y="2736138"/>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第一节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笔顺</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9" name="文本框 2"/>
          <p:cNvSpPr txBox="1"/>
          <p:nvPr/>
        </p:nvSpPr>
        <p:spPr>
          <a:xfrm>
            <a:off x="734635" y="1310418"/>
            <a:ext cx="11054246" cy="133882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学习掌握了汉字楷书基本笔画的形态和运笔方法后，就应当研究怎样把这些基本笔画</a:t>
            </a:r>
            <a:r>
              <a:rPr lang="zh-CN" altLang="en-US" dirty="0" smtClean="0">
                <a:solidFill>
                  <a:srgbClr val="221E1F"/>
                </a:solidFill>
                <a:latin typeface="Adobe 宋体 Std L" panose="02020300000000000000" pitchFamily="18" charset="-122"/>
                <a:ea typeface="Adobe 宋体 Std L" panose="02020300000000000000" pitchFamily="18" charset="-122"/>
              </a:rPr>
              <a:t>组合</a:t>
            </a:r>
            <a:r>
              <a:rPr lang="zh-CN" altLang="en-US" dirty="0">
                <a:solidFill>
                  <a:srgbClr val="221E1F"/>
                </a:solidFill>
                <a:latin typeface="Adobe 宋体 Std L" panose="02020300000000000000" pitchFamily="18" charset="-122"/>
                <a:ea typeface="Adobe 宋体 Std L" panose="02020300000000000000" pitchFamily="18" charset="-122"/>
              </a:rPr>
              <a:t>成“字”了。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把基本笔画组合成字的规律和方法，就叫结构，也有人称之为“结字”“结体”“间架”</a:t>
            </a:r>
            <a:r>
              <a:rPr lang="zh-CN" altLang="en-US" dirty="0" smtClean="0">
                <a:solidFill>
                  <a:srgbClr val="221E1F"/>
                </a:solidFill>
                <a:latin typeface="Adobe 宋体 Std L" panose="02020300000000000000" pitchFamily="18" charset="-122"/>
                <a:ea typeface="Adobe 宋体 Std L" panose="02020300000000000000" pitchFamily="18" charset="-122"/>
              </a:rPr>
              <a:t>，或者</a:t>
            </a:r>
            <a:r>
              <a:rPr lang="zh-CN" altLang="en-US" dirty="0">
                <a:solidFill>
                  <a:srgbClr val="221E1F"/>
                </a:solidFill>
                <a:latin typeface="Adobe 宋体 Std L" panose="02020300000000000000" pitchFamily="18" charset="-122"/>
                <a:ea typeface="Adobe 宋体 Std L" panose="02020300000000000000" pitchFamily="18" charset="-122"/>
              </a:rPr>
              <a:t>合称为“间架结构”。</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08380" y="310355"/>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先上后下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1901868"/>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先左后右</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93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68371" y="1190468"/>
            <a:ext cx="25622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8371" y="2644139"/>
            <a:ext cx="25527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2"/>
          <p:cNvSpPr txBox="1"/>
          <p:nvPr/>
        </p:nvSpPr>
        <p:spPr>
          <a:xfrm>
            <a:off x="708380" y="3338783"/>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先横后竖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8371" y="4204154"/>
            <a:ext cx="254317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2"/>
          <p:cNvSpPr txBox="1"/>
          <p:nvPr/>
        </p:nvSpPr>
        <p:spPr>
          <a:xfrm>
            <a:off x="708380" y="4803504"/>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先撇后捺</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93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8846" y="5647331"/>
            <a:ext cx="25527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98855" y="0"/>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先外后内</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698855" y="1408567"/>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6. </a:t>
            </a:r>
            <a:r>
              <a:rPr lang="zh-CN" altLang="en-US" dirty="0">
                <a:solidFill>
                  <a:srgbClr val="221E1F"/>
                </a:solidFill>
                <a:latin typeface="Adobe 宋体 Std L" panose="02020300000000000000" pitchFamily="18" charset="-122"/>
                <a:ea typeface="Adobe 宋体 Std L" panose="02020300000000000000" pitchFamily="18" charset="-122"/>
              </a:rPr>
              <a:t>先内后外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708365" y="2755266"/>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7. </a:t>
            </a:r>
            <a:r>
              <a:rPr lang="zh-CN" altLang="en-US" dirty="0">
                <a:solidFill>
                  <a:srgbClr val="221E1F"/>
                </a:solidFill>
                <a:latin typeface="Adobe 宋体 Std L" panose="02020300000000000000" pitchFamily="18" charset="-122"/>
                <a:ea typeface="Adobe 宋体 Std L" panose="02020300000000000000" pitchFamily="18" charset="-122"/>
              </a:rPr>
              <a:t>先里头后封口</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2"/>
          <p:cNvSpPr txBox="1"/>
          <p:nvPr/>
        </p:nvSpPr>
        <p:spPr>
          <a:xfrm>
            <a:off x="708365" y="4246406"/>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8. </a:t>
            </a:r>
            <a:r>
              <a:rPr lang="zh-CN" altLang="en-US" dirty="0">
                <a:solidFill>
                  <a:srgbClr val="221E1F"/>
                </a:solidFill>
                <a:latin typeface="Adobe 宋体 Std L" panose="02020300000000000000" pitchFamily="18" charset="-122"/>
                <a:ea typeface="Adobe 宋体 Std L" panose="02020300000000000000" pitchFamily="18" charset="-122"/>
              </a:rPr>
              <a:t>先中间后两边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04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96" y="837067"/>
            <a:ext cx="25622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9321" y="2145281"/>
            <a:ext cx="25527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9321" y="3519602"/>
            <a:ext cx="25622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9796" y="5126519"/>
            <a:ext cx="25622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文本框 2"/>
          <p:cNvSpPr txBox="1"/>
          <p:nvPr/>
        </p:nvSpPr>
        <p:spPr>
          <a:xfrm>
            <a:off x="708365" y="5860845"/>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以上介绍的这种笔顺规律是就一般情况而言的，还有一些字，如果拘泥于一般的笔顺</a:t>
            </a:r>
            <a:r>
              <a:rPr lang="zh-CN" altLang="en-US" dirty="0" smtClean="0">
                <a:solidFill>
                  <a:srgbClr val="221E1F"/>
                </a:solidFill>
                <a:latin typeface="Adobe 宋体 Std L" panose="02020300000000000000" pitchFamily="18" charset="-122"/>
                <a:ea typeface="Adobe 宋体 Std L" panose="02020300000000000000" pitchFamily="18" charset="-122"/>
              </a:rPr>
              <a:t>规律</a:t>
            </a:r>
            <a:r>
              <a:rPr lang="zh-CN" altLang="en-US" dirty="0">
                <a:solidFill>
                  <a:srgbClr val="221E1F"/>
                </a:solidFill>
                <a:latin typeface="Adobe 宋体 Std L" panose="02020300000000000000" pitchFamily="18" charset="-122"/>
                <a:ea typeface="Adobe 宋体 Std L" panose="02020300000000000000" pitchFamily="18" charset="-122"/>
              </a:rPr>
              <a:t>，字的结构反而不便于安排，需要特殊解决，称为特殊的笔顺规律。</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98855" y="938092"/>
            <a:ext cx="11106756" cy="1295611"/>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一、关于带点字的笔顺</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点画在左上的先写</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698855" y="2787395"/>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点画在右上的后写</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98855" y="4293071"/>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点画在里面的后写</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14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71953" y="2122459"/>
            <a:ext cx="26003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9578" y="3475370"/>
            <a:ext cx="25527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6715" y="5053798"/>
            <a:ext cx="25908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98855" y="531848"/>
            <a:ext cx="11106756" cy="1338828"/>
          </a:xfrm>
          <a:prstGeom prst="rect">
            <a:avLst/>
          </a:prstGeom>
          <a:noFill/>
        </p:spPr>
        <p:txBody>
          <a:bodyPr wrap="square" rtlCol="0">
            <a:spAutoFit/>
          </a:bodyPr>
          <a:lstStyle/>
          <a:p>
            <a:pPr indent="457200">
              <a:lnSpc>
                <a:spcPct val="150000"/>
              </a:lnSpc>
            </a:pPr>
            <a:r>
              <a:rPr lang="zh-CN" altLang="en-US" b="1" dirty="0" smtClean="0">
                <a:solidFill>
                  <a:srgbClr val="221E1F"/>
                </a:solidFill>
                <a:latin typeface="Adobe 宋体 Std L" panose="02020300000000000000" pitchFamily="18" charset="-122"/>
                <a:ea typeface="Adobe 宋体 Std L" panose="02020300000000000000" pitchFamily="18" charset="-122"/>
              </a:rPr>
              <a:t>二</a:t>
            </a:r>
            <a:r>
              <a:rPr lang="zh-CN" altLang="en-US" b="1" dirty="0">
                <a:solidFill>
                  <a:srgbClr val="221E1F"/>
                </a:solidFill>
                <a:latin typeface="Adobe 宋体 Std L" panose="02020300000000000000" pitchFamily="18" charset="-122"/>
                <a:ea typeface="Adobe 宋体 Std L" panose="02020300000000000000" pitchFamily="18" charset="-122"/>
              </a:rPr>
              <a:t>、关于横、竖、撇相关的字</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撇画交叉时先横后撇</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698855" y="2381151"/>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竖在横的左或右先写竖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98855" y="3857643"/>
            <a:ext cx="11106756" cy="1295611"/>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三、主笔后写</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主横后写</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24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39535" y="1589688"/>
            <a:ext cx="25812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9535" y="3022756"/>
            <a:ext cx="258127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9535" y="5142368"/>
            <a:ext cx="25622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98855" y="270591"/>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主竖后写</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698855" y="1767731"/>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主撇后写</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98855" y="3480271"/>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主捺后写</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698855" y="5307515"/>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主钩后写</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34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00729" y="1081761"/>
            <a:ext cx="257175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0729" y="2647844"/>
            <a:ext cx="25527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0729" y="4360384"/>
            <a:ext cx="2552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2629" y="5882828"/>
            <a:ext cx="25908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98855" y="328648"/>
            <a:ext cx="11106756" cy="2169825"/>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四、笔画多、字形怪的</a:t>
            </a:r>
            <a:r>
              <a:rPr lang="zh-CN" altLang="en-US" b="1" dirty="0" smtClean="0">
                <a:solidFill>
                  <a:srgbClr val="221E1F"/>
                </a:solidFill>
                <a:latin typeface="Adobe 宋体 Std L" panose="02020300000000000000" pitchFamily="18" charset="-122"/>
                <a:ea typeface="Adobe 宋体 Std L" panose="02020300000000000000" pitchFamily="18" charset="-122"/>
              </a:rPr>
              <a:t>字</a:t>
            </a:r>
            <a:endParaRPr lang="en-US" altLang="zh-CN" b="1"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这</a:t>
            </a:r>
            <a:r>
              <a:rPr lang="zh-CN" altLang="en-US" dirty="0">
                <a:solidFill>
                  <a:srgbClr val="221E1F"/>
                </a:solidFill>
                <a:latin typeface="Adobe 宋体 Std L" panose="02020300000000000000" pitchFamily="18" charset="-122"/>
                <a:ea typeface="Adobe 宋体 Std L" panose="02020300000000000000" pitchFamily="18" charset="-122"/>
              </a:rPr>
              <a:t>类字要靠勤学、多练、熟记来掌握，如凸、凹、兜、肃、叟、爽、鼎、藏、舞等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需要</a:t>
            </a:r>
            <a:r>
              <a:rPr lang="zh-CN" altLang="en-US" dirty="0">
                <a:solidFill>
                  <a:srgbClr val="221E1F"/>
                </a:solidFill>
                <a:latin typeface="Adobe 宋体 Std L" panose="02020300000000000000" pitchFamily="18" charset="-122"/>
                <a:ea typeface="Adobe 宋体 Std L" panose="02020300000000000000" pitchFamily="18" charset="-122"/>
              </a:rPr>
              <a:t>说明的是，以上所介绍的笔顺，不论是一般规律还是特殊规律，具体到每一字中</a:t>
            </a:r>
            <a:r>
              <a:rPr lang="zh-CN" altLang="en-US" dirty="0" smtClean="0">
                <a:solidFill>
                  <a:srgbClr val="221E1F"/>
                </a:solidFill>
                <a:latin typeface="Adobe 宋体 Std L" panose="02020300000000000000" pitchFamily="18" charset="-122"/>
                <a:ea typeface="Adobe 宋体 Std L" panose="02020300000000000000" pitchFamily="18" charset="-122"/>
              </a:rPr>
              <a:t>除去</a:t>
            </a:r>
            <a:r>
              <a:rPr lang="zh-CN" altLang="en-US" dirty="0">
                <a:solidFill>
                  <a:srgbClr val="221E1F"/>
                </a:solidFill>
                <a:latin typeface="Adobe 宋体 Std L" panose="02020300000000000000" pitchFamily="18" charset="-122"/>
                <a:ea typeface="Adobe 宋体 Std L" panose="02020300000000000000" pitchFamily="18" charset="-122"/>
              </a:rPr>
              <a:t>笔画较少的字只运用一种规律外，笔画多的字就需要几种规律综合运用。如“是”就</a:t>
            </a:r>
            <a:r>
              <a:rPr lang="zh-CN" altLang="en-US" dirty="0" smtClean="0">
                <a:solidFill>
                  <a:srgbClr val="221E1F"/>
                </a:solidFill>
                <a:latin typeface="Adobe 宋体 Std L" panose="02020300000000000000" pitchFamily="18" charset="-122"/>
                <a:ea typeface="Adobe 宋体 Std L" panose="02020300000000000000" pitchFamily="18" charset="-122"/>
              </a:rPr>
              <a:t>先后运用</a:t>
            </a:r>
            <a:r>
              <a:rPr lang="zh-CN" altLang="en-US" dirty="0">
                <a:solidFill>
                  <a:srgbClr val="221E1F"/>
                </a:solidFill>
                <a:latin typeface="Adobe 宋体 Std L" panose="02020300000000000000" pitchFamily="18" charset="-122"/>
                <a:ea typeface="Adobe 宋体 Std L" panose="02020300000000000000" pitchFamily="18" charset="-122"/>
              </a:rPr>
              <a:t>了“从上到下”“先里头后封口”“先横后竖”“先撇后捺”等笔顺规则。</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34635" y="3155929"/>
            <a:ext cx="11106756" cy="341632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通常，我们总是习惯地把“偏旁”和“部首”合称为“偏旁部首”。实际上，偏旁和</a:t>
            </a:r>
            <a:r>
              <a:rPr lang="zh-CN" altLang="en-US" dirty="0" smtClean="0">
                <a:solidFill>
                  <a:srgbClr val="221E1F"/>
                </a:solidFill>
                <a:latin typeface="Adobe 宋体 Std L" panose="02020300000000000000" pitchFamily="18" charset="-122"/>
                <a:ea typeface="Adobe 宋体 Std L" panose="02020300000000000000" pitchFamily="18" charset="-122"/>
              </a:rPr>
              <a:t>部首</a:t>
            </a:r>
            <a:r>
              <a:rPr lang="zh-CN" altLang="en-US" dirty="0">
                <a:solidFill>
                  <a:srgbClr val="221E1F"/>
                </a:solidFill>
                <a:latin typeface="Adobe 宋体 Std L" panose="02020300000000000000" pitchFamily="18" charset="-122"/>
                <a:ea typeface="Adobe 宋体 Std L" panose="02020300000000000000" pitchFamily="18" charset="-122"/>
              </a:rPr>
              <a:t>是两个不同的概念。</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构成合体字的较大的固定部件叫偏旁。把同一偏旁的字归为一类，这个归类的表义</a:t>
            </a:r>
            <a:r>
              <a:rPr lang="zh-CN" altLang="en-US" dirty="0" smtClean="0">
                <a:solidFill>
                  <a:srgbClr val="221E1F"/>
                </a:solidFill>
                <a:latin typeface="Adobe 宋体 Std L" panose="02020300000000000000" pitchFamily="18" charset="-122"/>
                <a:ea typeface="Adobe 宋体 Std L" panose="02020300000000000000" pitchFamily="18" charset="-122"/>
              </a:rPr>
              <a:t>偏旁就是</a:t>
            </a:r>
            <a:r>
              <a:rPr lang="zh-CN" altLang="en-US" dirty="0">
                <a:solidFill>
                  <a:srgbClr val="221E1F"/>
                </a:solidFill>
                <a:latin typeface="Adobe 宋体 Std L" panose="02020300000000000000" pitchFamily="18" charset="-122"/>
                <a:ea typeface="Adobe 宋体 Std L" panose="02020300000000000000" pitchFamily="18" charset="-122"/>
              </a:rPr>
              <a:t>部首。偏旁主要用于分析和研究汉字的结构，部首作为编排字典、词典的分类规律和</a:t>
            </a:r>
            <a:r>
              <a:rPr lang="zh-CN" altLang="en-US" dirty="0" smtClean="0">
                <a:solidFill>
                  <a:srgbClr val="221E1F"/>
                </a:solidFill>
                <a:latin typeface="Adobe 宋体 Std L" panose="02020300000000000000" pitchFamily="18" charset="-122"/>
                <a:ea typeface="Adobe 宋体 Std L" panose="02020300000000000000" pitchFamily="18" charset="-122"/>
              </a:rPr>
              <a:t>查字</a:t>
            </a:r>
            <a:r>
              <a:rPr lang="zh-CN" altLang="en-US" dirty="0">
                <a:solidFill>
                  <a:srgbClr val="221E1F"/>
                </a:solidFill>
                <a:latin typeface="Adobe 宋体 Std L" panose="02020300000000000000" pitchFamily="18" charset="-122"/>
                <a:ea typeface="Adobe 宋体 Std L" panose="02020300000000000000" pitchFamily="18" charset="-122"/>
              </a:rPr>
              <a:t>的依据。</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偏旁部首的写法以及在字中的特殊要求，对安排好一个字的整体结构非常关键。掌握</a:t>
            </a:r>
            <a:r>
              <a:rPr lang="zh-CN" altLang="en-US" dirty="0" smtClean="0">
                <a:solidFill>
                  <a:srgbClr val="221E1F"/>
                </a:solidFill>
                <a:latin typeface="Adobe 宋体 Std L" panose="02020300000000000000" pitchFamily="18" charset="-122"/>
                <a:ea typeface="Adobe 宋体 Std L" panose="02020300000000000000" pitchFamily="18" charset="-122"/>
              </a:rPr>
              <a:t>偏旁</a:t>
            </a:r>
            <a:r>
              <a:rPr lang="zh-CN" altLang="en-US" dirty="0">
                <a:solidFill>
                  <a:srgbClr val="221E1F"/>
                </a:solidFill>
                <a:latin typeface="Adobe 宋体 Std L" panose="02020300000000000000" pitchFamily="18" charset="-122"/>
                <a:ea typeface="Adobe 宋体 Std L" panose="02020300000000000000" pitchFamily="18" charset="-122"/>
              </a:rPr>
              <a:t>部首的写法技巧，对于写好钢笔字非常重要。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根据偏旁部首在汉字中的不同位置，我们把偏旁分为上偏旁（也叫字头）、下偏旁（</a:t>
            </a:r>
            <a:r>
              <a:rPr lang="zh-CN" altLang="en-US" dirty="0" smtClean="0">
                <a:solidFill>
                  <a:srgbClr val="221E1F"/>
                </a:solidFill>
                <a:latin typeface="Adobe 宋体 Std L" panose="02020300000000000000" pitchFamily="18" charset="-122"/>
                <a:ea typeface="Adobe 宋体 Std L" panose="02020300000000000000" pitchFamily="18" charset="-122"/>
              </a:rPr>
              <a:t>也叫</a:t>
            </a:r>
            <a:r>
              <a:rPr lang="zh-CN" altLang="en-US" dirty="0">
                <a:solidFill>
                  <a:srgbClr val="221E1F"/>
                </a:solidFill>
                <a:latin typeface="Adobe 宋体 Std L" panose="02020300000000000000" pitchFamily="18" charset="-122"/>
                <a:ea typeface="Adobe 宋体 Std L" panose="02020300000000000000" pitchFamily="18" charset="-122"/>
              </a:rPr>
              <a:t>字底）、左偏旁、右偏旁、外偏旁（也叫字框）五大类。</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734635" y="2518694"/>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第二节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偏旁</a:t>
            </a:r>
            <a:r>
              <a:rPr lang="zh-CN" altLang="en-US" sz="2600" b="1" dirty="0">
                <a:solidFill>
                  <a:srgbClr val="C00000"/>
                </a:solidFill>
                <a:latin typeface="Adobe 宋体 Std L" panose="02020300000000000000" pitchFamily="18" charset="-122"/>
                <a:ea typeface="Adobe 宋体 Std L" panose="02020300000000000000" pitchFamily="18" charset="-122"/>
              </a:rPr>
              <a:t>部首</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909160"/>
            <a:ext cx="11106756" cy="420410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字头，顾名思义是在字体的上方，要起到管（约束）其他结构单位的作用。字头的大小</a:t>
            </a:r>
            <a:r>
              <a:rPr lang="zh-CN" altLang="en-US" dirty="0" smtClean="0">
                <a:solidFill>
                  <a:srgbClr val="221E1F"/>
                </a:solidFill>
                <a:latin typeface="Adobe 宋体 Std L" panose="02020300000000000000" pitchFamily="18" charset="-122"/>
                <a:ea typeface="Adobe 宋体 Std L" panose="02020300000000000000" pitchFamily="18" charset="-122"/>
              </a:rPr>
              <a:t>、宽窄</a:t>
            </a:r>
            <a:r>
              <a:rPr lang="zh-CN" altLang="en-US" dirty="0">
                <a:solidFill>
                  <a:srgbClr val="221E1F"/>
                </a:solidFill>
                <a:latin typeface="Adobe 宋体 Std L" panose="02020300000000000000" pitchFamily="18" charset="-122"/>
                <a:ea typeface="Adobe 宋体 Std L" panose="02020300000000000000" pitchFamily="18" charset="-122"/>
              </a:rPr>
              <a:t>、长短都有定势，下笔前要做到心中有数。</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字头一般写得扁平些，根据字头在字体中所处的位置和笔势，可分为</a:t>
            </a: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种类型。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中点字头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这类字头都有点画居上。写时要把点对准米字格的直中线，高下适宜且取侧势。横要</a:t>
            </a:r>
            <a:r>
              <a:rPr lang="zh-CN" altLang="en-US" dirty="0" smtClean="0">
                <a:solidFill>
                  <a:srgbClr val="221E1F"/>
                </a:solidFill>
                <a:latin typeface="Adobe 宋体 Std L" panose="02020300000000000000" pitchFamily="18" charset="-122"/>
                <a:ea typeface="Adobe 宋体 Std L" panose="02020300000000000000" pitchFamily="18" charset="-122"/>
              </a:rPr>
              <a:t>以点</a:t>
            </a:r>
            <a:r>
              <a:rPr lang="zh-CN" altLang="en-US" dirty="0">
                <a:solidFill>
                  <a:srgbClr val="221E1F"/>
                </a:solidFill>
                <a:latin typeface="Adobe 宋体 Std L" panose="02020300000000000000" pitchFamily="18" charset="-122"/>
                <a:ea typeface="Adobe 宋体 Std L" panose="02020300000000000000" pitchFamily="18" charset="-122"/>
              </a:rPr>
              <a:t>为中心从左下向右上取势，左右均衡。字头要覆盖住下面的结构单位。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）六字头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六字头由一个侧点和一个长横组成。侧点要写在竖中线上，高低视下面笔画多少而定</a:t>
            </a:r>
            <a:r>
              <a:rPr lang="zh-CN" altLang="en-US" dirty="0" smtClean="0">
                <a:solidFill>
                  <a:srgbClr val="221E1F"/>
                </a:solidFill>
                <a:latin typeface="Adobe 宋体 Std L" panose="02020300000000000000" pitchFamily="18" charset="-122"/>
                <a:ea typeface="Adobe 宋体 Std L" panose="02020300000000000000" pitchFamily="18" charset="-122"/>
              </a:rPr>
              <a:t>，且</a:t>
            </a:r>
            <a:r>
              <a:rPr lang="zh-CN" altLang="en-US" dirty="0">
                <a:solidFill>
                  <a:srgbClr val="221E1F"/>
                </a:solidFill>
                <a:latin typeface="Adobe 宋体 Std L" panose="02020300000000000000" pitchFamily="18" charset="-122"/>
                <a:ea typeface="Adobe 宋体 Std L" panose="02020300000000000000" pitchFamily="18" charset="-122"/>
              </a:rPr>
              <a:t>要与长横有一定的距离。长横从左下向右上取势，且中点在竖中线上。</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682125" y="31983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一、上偏旁（字头）</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645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52534" y="5058831"/>
            <a:ext cx="408622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8790" y="232410"/>
            <a:ext cx="2975610" cy="4460875"/>
          </a:xfrm>
          <a:prstGeom prst="rect">
            <a:avLst/>
          </a:prstGeom>
        </p:spPr>
        <p:txBody>
          <a:bodyPr wrap="square">
            <a:noAutofit/>
          </a:bodyPr>
          <a:lstStyle/>
          <a:p>
            <a:pPr indent="457200">
              <a:lnSpc>
                <a:spcPct val="150000"/>
              </a:lnSpc>
            </a:pPr>
            <a:r>
              <a:rPr lang="zh-CN" altLang="en-US" b="1" dirty="0" smtClean="0">
                <a:solidFill>
                  <a:srgbClr val="221E1F"/>
                </a:solidFill>
                <a:latin typeface="Adobe 宋体 Std L" panose="02020300000000000000" pitchFamily="18" charset="-122"/>
                <a:ea typeface="Adobe 宋体 Std L" panose="02020300000000000000" pitchFamily="18" charset="-122"/>
              </a:rPr>
              <a:t>（</a:t>
            </a:r>
            <a:r>
              <a:rPr lang="zh-CN" altLang="en-US" b="1" dirty="0">
                <a:solidFill>
                  <a:srgbClr val="221E1F"/>
                </a:solidFill>
                <a:latin typeface="Adobe 宋体 Std L" panose="02020300000000000000" pitchFamily="18" charset="-122"/>
                <a:ea typeface="Adobe 宋体 Std L" panose="02020300000000000000" pitchFamily="18" charset="-122"/>
              </a:rPr>
              <a:t>三）汉隶</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汉初承用秦隶，后来经过人们在实用中加工、美化，逐步</a:t>
            </a:r>
            <a:r>
              <a:rPr lang="zh-CN" altLang="en-US" dirty="0" smtClean="0">
                <a:solidFill>
                  <a:srgbClr val="221E1F"/>
                </a:solidFill>
                <a:latin typeface="Adobe 宋体 Std L" panose="02020300000000000000" pitchFamily="18" charset="-122"/>
                <a:ea typeface="Adobe 宋体 Std L" panose="02020300000000000000" pitchFamily="18" charset="-122"/>
              </a:rPr>
              <a:t>将秦</a:t>
            </a:r>
            <a:r>
              <a:rPr lang="zh-CN" altLang="en-US" dirty="0">
                <a:solidFill>
                  <a:srgbClr val="221E1F"/>
                </a:solidFill>
                <a:latin typeface="Adobe 宋体 Std L" panose="02020300000000000000" pitchFamily="18" charset="-122"/>
                <a:ea typeface="Adobe 宋体 Std L" panose="02020300000000000000" pitchFamily="18" charset="-122"/>
              </a:rPr>
              <a:t>隶遗留的篆意脱尽，点画波磔明显，结体更趋方正，成为</a:t>
            </a:r>
            <a:r>
              <a:rPr lang="zh-CN" altLang="en-US" dirty="0" smtClean="0">
                <a:solidFill>
                  <a:srgbClr val="221E1F"/>
                </a:solidFill>
                <a:latin typeface="Adobe 宋体 Std L" panose="02020300000000000000" pitchFamily="18" charset="-122"/>
                <a:ea typeface="Adobe 宋体 Std L" panose="02020300000000000000" pitchFamily="18" charset="-122"/>
              </a:rPr>
              <a:t>汉代的</a:t>
            </a:r>
            <a:r>
              <a:rPr lang="zh-CN" altLang="en-US" dirty="0">
                <a:solidFill>
                  <a:srgbClr val="221E1F"/>
                </a:solidFill>
                <a:latin typeface="Adobe 宋体 Std L" panose="02020300000000000000" pitchFamily="18" charset="-122"/>
                <a:ea typeface="Adobe 宋体 Std L" panose="02020300000000000000" pitchFamily="18" charset="-122"/>
              </a:rPr>
              <a:t>代表字体。人们称这种隶书为汉隶。例如张迁碑（见图</a:t>
            </a:r>
            <a:r>
              <a:rPr lang="en-US" altLang="zh-CN" dirty="0">
                <a:solidFill>
                  <a:srgbClr val="221E1F"/>
                </a:solidFill>
                <a:latin typeface="Adobe 宋体 Std L" panose="02020300000000000000" pitchFamily="18" charset="-122"/>
                <a:ea typeface="Adobe 宋体 Std L" panose="02020300000000000000" pitchFamily="18" charset="-122"/>
              </a:rPr>
              <a:t>1-3</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en-US" altLang="zh-CN" dirty="0">
              <a:solidFill>
                <a:srgbClr val="221E1F"/>
              </a:solidFill>
              <a:latin typeface="Adobe 宋体 Std L" panose="02020300000000000000" pitchFamily="18" charset="-122"/>
              <a:ea typeface="Adobe 宋体 Std L" panose="02020300000000000000" pitchFamily="18" charset="-122"/>
            </a:endParaRPr>
          </a:p>
        </p:txBody>
      </p:sp>
      <p:pic>
        <p:nvPicPr>
          <p:cNvPr id="3" name="图片 2"/>
          <p:cNvPicPr>
            <a:picLocks noChangeAspect="1"/>
          </p:cNvPicPr>
          <p:nvPr>
            <p:custDataLst>
              <p:tags r:id="rId1"/>
            </p:custDataLst>
          </p:nvPr>
        </p:nvPicPr>
        <p:blipFill>
          <a:blip r:embed="rId2"/>
          <a:stretch>
            <a:fillRect/>
          </a:stretch>
        </p:blipFill>
        <p:spPr>
          <a:xfrm>
            <a:off x="4505960" y="514350"/>
            <a:ext cx="2741295" cy="460756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8425180" y="522605"/>
            <a:ext cx="2600960" cy="4710430"/>
          </a:xfrm>
          <a:prstGeom prst="rect">
            <a:avLst/>
          </a:prstGeom>
        </p:spPr>
      </p:pic>
      <p:sp>
        <p:nvSpPr>
          <p:cNvPr id="5" name="文本框 4"/>
          <p:cNvSpPr txBox="1"/>
          <p:nvPr>
            <p:custDataLst>
              <p:tags r:id="rId5"/>
            </p:custDataLst>
          </p:nvPr>
        </p:nvSpPr>
        <p:spPr>
          <a:xfrm>
            <a:off x="4728845" y="5434965"/>
            <a:ext cx="1969135" cy="368300"/>
          </a:xfrm>
          <a:prstGeom prst="rect">
            <a:avLst/>
          </a:prstGeom>
          <a:noFill/>
        </p:spPr>
        <p:txBody>
          <a:bodyPr wrap="square" rtlCol="0" anchor="t">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1-6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汉礼器</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碑</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sp>
        <p:nvSpPr>
          <p:cNvPr id="8" name="文本框 7"/>
          <p:cNvSpPr txBox="1"/>
          <p:nvPr>
            <p:custDataLst>
              <p:tags r:id="rId6"/>
            </p:custDataLst>
          </p:nvPr>
        </p:nvSpPr>
        <p:spPr>
          <a:xfrm>
            <a:off x="8693150" y="5434965"/>
            <a:ext cx="2064385" cy="368300"/>
          </a:xfrm>
          <a:prstGeom prst="rect">
            <a:avLst/>
          </a:prstGeom>
          <a:noFill/>
        </p:spPr>
        <p:txBody>
          <a:bodyPr wrap="square" rtlCol="0" anchor="t">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1-7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汉张</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迁碑</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23789"/>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）宝盖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宝盖是由侧点、垂点和横钩组成。侧点写在竖中线上，高低视下面笔画多少而定。垂</a:t>
            </a:r>
            <a:r>
              <a:rPr lang="zh-CN" altLang="en-US" dirty="0" smtClean="0">
                <a:solidFill>
                  <a:srgbClr val="221E1F"/>
                </a:solidFill>
                <a:latin typeface="Adobe 宋体 Std L" panose="02020300000000000000" pitchFamily="18" charset="-122"/>
                <a:ea typeface="Adobe 宋体 Std L" panose="02020300000000000000" pitchFamily="18" charset="-122"/>
              </a:rPr>
              <a:t>点写</a:t>
            </a:r>
            <a:r>
              <a:rPr lang="zh-CN" altLang="en-US" dirty="0">
                <a:solidFill>
                  <a:srgbClr val="221E1F"/>
                </a:solidFill>
                <a:latin typeface="Adobe 宋体 Std L" panose="02020300000000000000" pitchFamily="18" charset="-122"/>
                <a:ea typeface="Adobe 宋体 Std L" panose="02020300000000000000" pitchFamily="18" charset="-122"/>
              </a:rPr>
              <a:t>在左上格。横钩以竖中线均分，呈左低右高，且比其他笔画略细，挨左点不挨上点。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55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8595" y="1531244"/>
            <a:ext cx="35909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2"/>
          <p:cNvSpPr txBox="1"/>
          <p:nvPr/>
        </p:nvSpPr>
        <p:spPr>
          <a:xfrm>
            <a:off x="604007" y="2115180"/>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）文字头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文字头是由点、横、撇、捺组成。点写在竖中线上，横在点下不要挨上。撇捺要舒展</a:t>
            </a:r>
            <a:r>
              <a:rPr lang="zh-CN" altLang="en-US" dirty="0" smtClean="0">
                <a:solidFill>
                  <a:srgbClr val="221E1F"/>
                </a:solidFill>
                <a:latin typeface="Adobe 宋体 Std L" panose="02020300000000000000" pitchFamily="18" charset="-122"/>
                <a:ea typeface="Adobe 宋体 Std L" panose="02020300000000000000" pitchFamily="18" charset="-122"/>
              </a:rPr>
              <a:t>相交</a:t>
            </a:r>
            <a:r>
              <a:rPr lang="zh-CN" altLang="en-US" dirty="0">
                <a:solidFill>
                  <a:srgbClr val="221E1F"/>
                </a:solidFill>
                <a:latin typeface="Adobe 宋体 Std L" panose="02020300000000000000" pitchFamily="18" charset="-122"/>
                <a:ea typeface="Adobe 宋体 Std L" panose="02020300000000000000" pitchFamily="18" charset="-122"/>
              </a:rPr>
              <a:t>于竖中线上。整个字头要盖住下面的结构单位。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55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8595" y="3826289"/>
            <a:ext cx="355282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2"/>
          <p:cNvSpPr txBox="1"/>
          <p:nvPr/>
        </p:nvSpPr>
        <p:spPr>
          <a:xfrm>
            <a:off x="604007" y="4494150"/>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）立字头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立字头上点写在竖中线上。左点与短撇以竖中线为轴取左右均衡之势。上下两横间距离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适当，均以竖中线为中轴左右均分。整个字头要盖住下面的结构单位。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55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8595" y="6080125"/>
            <a:ext cx="408622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669075"/>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）穴宝盖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上面的宝盖略扁，里面的短撇写在左上格，长点写在右上格，以竖中线为轴呈均衡之势</a:t>
            </a:r>
            <a:r>
              <a:rPr lang="zh-CN" altLang="en-US" dirty="0" smtClean="0">
                <a:solidFill>
                  <a:srgbClr val="221E1F"/>
                </a:solidFill>
                <a:latin typeface="Adobe 宋体 Std L" panose="02020300000000000000" pitchFamily="18" charset="-122"/>
                <a:ea typeface="Adobe 宋体 Std L" panose="02020300000000000000" pitchFamily="18" charset="-122"/>
              </a:rPr>
              <a:t>。整个</a:t>
            </a:r>
            <a:r>
              <a:rPr lang="zh-CN" altLang="en-US" dirty="0">
                <a:solidFill>
                  <a:srgbClr val="221E1F"/>
                </a:solidFill>
                <a:latin typeface="Adobe 宋体 Std L" panose="02020300000000000000" pitchFamily="18" charset="-122"/>
                <a:ea typeface="Adobe 宋体 Std L" panose="02020300000000000000" pitchFamily="18" charset="-122"/>
              </a:rPr>
              <a:t>字头要盖住下面的结构单位。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7" name="文本框 2"/>
          <p:cNvSpPr txBox="1"/>
          <p:nvPr/>
        </p:nvSpPr>
        <p:spPr>
          <a:xfrm>
            <a:off x="604007" y="2826380"/>
            <a:ext cx="11106756" cy="300082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中竖字头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这类字头都有竖画，写时要把中竖对准中线。竖画的长短、粗细要视字头的大小和</a:t>
            </a:r>
            <a:r>
              <a:rPr lang="zh-CN" altLang="en-US" dirty="0" smtClean="0">
                <a:solidFill>
                  <a:srgbClr val="221E1F"/>
                </a:solidFill>
                <a:latin typeface="Adobe 宋体 Std L" panose="02020300000000000000" pitchFamily="18" charset="-122"/>
                <a:ea typeface="Adobe 宋体 Std L" panose="02020300000000000000" pitchFamily="18" charset="-122"/>
              </a:rPr>
              <a:t>疏密而</a:t>
            </a:r>
            <a:r>
              <a:rPr lang="zh-CN" altLang="en-US" dirty="0">
                <a:solidFill>
                  <a:srgbClr val="221E1F"/>
                </a:solidFill>
                <a:latin typeface="Adobe 宋体 Std L" panose="02020300000000000000" pitchFamily="18" charset="-122"/>
                <a:ea typeface="Adobe 宋体 Std L" panose="02020300000000000000" pitchFamily="18" charset="-122"/>
              </a:rPr>
              <a:t>定。竖两旁的部分要基本对称，整个字头要平稳，可分为</a:t>
            </a:r>
            <a:r>
              <a:rPr lang="en-US" altLang="zh-CN" dirty="0">
                <a:solidFill>
                  <a:srgbClr val="221E1F"/>
                </a:solidFill>
                <a:latin typeface="Adobe 宋体 Std L" panose="02020300000000000000" pitchFamily="18" charset="-122"/>
                <a:ea typeface="Adobe 宋体 Std L" panose="02020300000000000000" pitchFamily="18" charset="-122"/>
              </a:rPr>
              <a:t>6 </a:t>
            </a:r>
            <a:r>
              <a:rPr lang="zh-CN" altLang="en-US" dirty="0">
                <a:solidFill>
                  <a:srgbClr val="221E1F"/>
                </a:solidFill>
                <a:latin typeface="Adobe 宋体 Std L" panose="02020300000000000000" pitchFamily="18" charset="-122"/>
                <a:ea typeface="Adobe 宋体 Std L" panose="02020300000000000000" pitchFamily="18" charset="-122"/>
              </a:rPr>
              <a:t>种情况</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）十字头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横画长短要适宜，以竖中线为轴左右均分。竖画有时与竖中线重合，有时稍向左倾斜</a:t>
            </a:r>
            <a:r>
              <a:rPr lang="zh-CN" altLang="en-US" dirty="0" smtClean="0">
                <a:solidFill>
                  <a:srgbClr val="221E1F"/>
                </a:solidFill>
                <a:latin typeface="Adobe 宋体 Std L" panose="02020300000000000000" pitchFamily="18" charset="-122"/>
                <a:ea typeface="Adobe 宋体 Std L" panose="02020300000000000000" pitchFamily="18" charset="-122"/>
              </a:rPr>
              <a:t>。整个</a:t>
            </a:r>
            <a:r>
              <a:rPr lang="zh-CN" altLang="en-US" dirty="0">
                <a:solidFill>
                  <a:srgbClr val="221E1F"/>
                </a:solidFill>
                <a:latin typeface="Adobe 宋体 Std L" panose="02020300000000000000" pitchFamily="18" charset="-122"/>
                <a:ea typeface="Adobe 宋体 Std L" panose="02020300000000000000" pitchFamily="18" charset="-122"/>
              </a:rPr>
              <a:t>字头有时横长竖短，有时横短竖长，形体有时扁，有时窄长。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65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8120" y="2235830"/>
            <a:ext cx="405765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170" y="5550976"/>
            <a:ext cx="403860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13094"/>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）小字头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“小”字的竖钩变为短竖，压在竖中线上。有时左侧为垂点，右侧为侧点，以竖为轴</a:t>
            </a:r>
            <a:r>
              <a:rPr lang="zh-CN" altLang="en-US" dirty="0" smtClean="0">
                <a:solidFill>
                  <a:srgbClr val="221E1F"/>
                </a:solidFill>
                <a:latin typeface="Adobe 宋体 Std L" panose="02020300000000000000" pitchFamily="18" charset="-122"/>
                <a:ea typeface="Adobe 宋体 Std L" panose="02020300000000000000" pitchFamily="18" charset="-122"/>
              </a:rPr>
              <a:t>呈均衡</a:t>
            </a:r>
            <a:r>
              <a:rPr lang="zh-CN" altLang="en-US" dirty="0">
                <a:solidFill>
                  <a:srgbClr val="221E1F"/>
                </a:solidFill>
                <a:latin typeface="Adobe 宋体 Std L" panose="02020300000000000000" pitchFamily="18" charset="-122"/>
                <a:ea typeface="Adobe 宋体 Std L" panose="02020300000000000000" pitchFamily="18" charset="-122"/>
              </a:rPr>
              <a:t>之势。有时左为侧点，右为短撇，以竖为轴呈对称之势。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7" name="文本框 2"/>
          <p:cNvSpPr txBox="1"/>
          <p:nvPr/>
        </p:nvSpPr>
        <p:spPr>
          <a:xfrm>
            <a:off x="604007" y="2144211"/>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）山字头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中竖要稍长，压在竖中线上。竖折中的短横要长，右面的竖要短，取斜势。整个字头要扁平</a:t>
            </a:r>
            <a:r>
              <a:rPr lang="zh-CN" altLang="en-US" dirty="0" smtClean="0">
                <a:solidFill>
                  <a:srgbClr val="221E1F"/>
                </a:solidFill>
                <a:latin typeface="Adobe 宋体 Std L" panose="02020300000000000000" pitchFamily="18" charset="-122"/>
                <a:ea typeface="Adobe 宋体 Std L" panose="02020300000000000000" pitchFamily="18" charset="-122"/>
              </a:rPr>
              <a:t>，管</a:t>
            </a:r>
            <a:r>
              <a:rPr lang="zh-CN" altLang="en-US" dirty="0">
                <a:solidFill>
                  <a:srgbClr val="221E1F"/>
                </a:solidFill>
                <a:latin typeface="Adobe 宋体 Std L" panose="02020300000000000000" pitchFamily="18" charset="-122"/>
                <a:ea typeface="Adobe 宋体 Std L" panose="02020300000000000000" pitchFamily="18" charset="-122"/>
              </a:rPr>
              <a:t>住下面的结构单位。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75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47170" y="1563186"/>
            <a:ext cx="40671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5364" y="3855320"/>
            <a:ext cx="4076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2"/>
          <p:cNvSpPr txBox="1"/>
          <p:nvPr/>
        </p:nvSpPr>
        <p:spPr>
          <a:xfrm>
            <a:off x="604007" y="4475331"/>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）木字头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中竖稍长，压在竖中线上。横要短，以中线为轴左右均衡。撇、捺要舒展，以竖为轴</a:t>
            </a:r>
            <a:r>
              <a:rPr lang="zh-CN" altLang="en-US" dirty="0" smtClean="0">
                <a:solidFill>
                  <a:srgbClr val="221E1F"/>
                </a:solidFill>
                <a:latin typeface="Adobe 宋体 Std L" panose="02020300000000000000" pitchFamily="18" charset="-122"/>
                <a:ea typeface="Adobe 宋体 Std L" panose="02020300000000000000" pitchFamily="18" charset="-122"/>
              </a:rPr>
              <a:t>左右对称</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75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5364" y="5807206"/>
            <a:ext cx="40576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13094"/>
            <a:ext cx="11106756" cy="1338828"/>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）雨字头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“雨”作字头与独体雨字有所不同，横变短，左竖变垂点，横折钩变横钩，四个侧点</a:t>
            </a:r>
            <a:r>
              <a:rPr lang="zh-CN" altLang="en-US" dirty="0" smtClean="0">
                <a:solidFill>
                  <a:srgbClr val="221E1F"/>
                </a:solidFill>
                <a:latin typeface="Adobe 宋体 Std L" panose="02020300000000000000" pitchFamily="18" charset="-122"/>
                <a:ea typeface="Adobe 宋体 Std L" panose="02020300000000000000" pitchFamily="18" charset="-122"/>
              </a:rPr>
              <a:t>均衡</a:t>
            </a:r>
            <a:r>
              <a:rPr lang="zh-CN" altLang="en-US" dirty="0">
                <a:solidFill>
                  <a:srgbClr val="221E1F"/>
                </a:solidFill>
                <a:latin typeface="Adobe 宋体 Std L" panose="02020300000000000000" pitchFamily="18" charset="-122"/>
                <a:ea typeface="Adobe 宋体 Std L" panose="02020300000000000000" pitchFamily="18" charset="-122"/>
              </a:rPr>
              <a:t>排列</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7" name="文本框 2"/>
          <p:cNvSpPr txBox="1"/>
          <p:nvPr/>
        </p:nvSpPr>
        <p:spPr>
          <a:xfrm>
            <a:off x="604007" y="1621009"/>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）羊字头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“羊”字作头，变独体字中的悬针竖为直竖或短竖，有时又变为斜撇，均压在或起笔</a:t>
            </a:r>
            <a:r>
              <a:rPr lang="zh-CN" altLang="en-US" dirty="0" smtClean="0">
                <a:solidFill>
                  <a:srgbClr val="221E1F"/>
                </a:solidFill>
                <a:latin typeface="Adobe 宋体 Std L" panose="02020300000000000000" pitchFamily="18" charset="-122"/>
                <a:ea typeface="Adobe 宋体 Std L" panose="02020300000000000000" pitchFamily="18" charset="-122"/>
              </a:rPr>
              <a:t>于竖</a:t>
            </a:r>
            <a:r>
              <a:rPr lang="zh-CN" altLang="en-US" dirty="0">
                <a:solidFill>
                  <a:srgbClr val="221E1F"/>
                </a:solidFill>
                <a:latin typeface="Adobe 宋体 Std L" panose="02020300000000000000" pitchFamily="18" charset="-122"/>
                <a:ea typeface="Adobe 宋体 Std L" panose="02020300000000000000" pitchFamily="18" charset="-122"/>
              </a:rPr>
              <a:t>中线上。形体稍长。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04007" y="3613105"/>
            <a:ext cx="11106756" cy="300082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撇捺字头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这类字头都有撇画和捺画，它们要以中线为轴向左右展开。展开的宽窄程度视下边</a:t>
            </a:r>
            <a:r>
              <a:rPr lang="zh-CN" altLang="en-US" dirty="0" smtClean="0">
                <a:solidFill>
                  <a:srgbClr val="221E1F"/>
                </a:solidFill>
                <a:latin typeface="Adobe 宋体 Std L" panose="02020300000000000000" pitchFamily="18" charset="-122"/>
                <a:ea typeface="Adobe 宋体 Std L" panose="02020300000000000000" pitchFamily="18" charset="-122"/>
              </a:rPr>
              <a:t>部分笔画</a:t>
            </a:r>
            <a:r>
              <a:rPr lang="zh-CN" altLang="en-US" dirty="0">
                <a:solidFill>
                  <a:srgbClr val="221E1F"/>
                </a:solidFill>
                <a:latin typeface="Adobe 宋体 Std L" panose="02020300000000000000" pitchFamily="18" charset="-122"/>
                <a:ea typeface="Adobe 宋体 Std L" panose="02020300000000000000" pitchFamily="18" charset="-122"/>
              </a:rPr>
              <a:t>多少而定。多，宜宽舒；少，宜窄狭。撇捺要盖住下面部分。下面部分也要以中线为</a:t>
            </a:r>
            <a:r>
              <a:rPr lang="zh-CN" altLang="en-US" dirty="0" smtClean="0">
                <a:solidFill>
                  <a:srgbClr val="221E1F"/>
                </a:solidFill>
                <a:latin typeface="Adobe 宋体 Std L" panose="02020300000000000000" pitchFamily="18" charset="-122"/>
                <a:ea typeface="Adobe 宋体 Std L" panose="02020300000000000000" pitchFamily="18" charset="-122"/>
              </a:rPr>
              <a:t>轴取</a:t>
            </a:r>
            <a:r>
              <a:rPr lang="zh-CN" altLang="en-US" dirty="0">
                <a:solidFill>
                  <a:srgbClr val="221E1F"/>
                </a:solidFill>
                <a:latin typeface="Adobe 宋体 Std L" panose="02020300000000000000" pitchFamily="18" charset="-122"/>
                <a:ea typeface="Adobe 宋体 Std L" panose="02020300000000000000" pitchFamily="18" charset="-122"/>
              </a:rPr>
              <a:t>对称之势。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）人字头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撇捺的交点应在竖中线上。撇长捺短、撇高捺低。撇捺的跨度要根据下面笔画多少而定</a:t>
            </a:r>
            <a:r>
              <a:rPr lang="zh-CN" altLang="en-US" dirty="0" smtClean="0">
                <a:solidFill>
                  <a:srgbClr val="221E1F"/>
                </a:solidFill>
                <a:latin typeface="Adobe 宋体 Std L" panose="02020300000000000000" pitchFamily="18" charset="-122"/>
                <a:ea typeface="Adobe 宋体 Std L" panose="02020300000000000000" pitchFamily="18" charset="-122"/>
              </a:rPr>
              <a:t>。整个</a:t>
            </a:r>
            <a:r>
              <a:rPr lang="zh-CN" altLang="en-US" dirty="0">
                <a:solidFill>
                  <a:srgbClr val="221E1F"/>
                </a:solidFill>
                <a:latin typeface="Adobe 宋体 Std L" panose="02020300000000000000" pitchFamily="18" charset="-122"/>
                <a:ea typeface="Adobe 宋体 Std L" panose="02020300000000000000" pitchFamily="18" charset="-122"/>
              </a:rPr>
              <a:t>字头要舒展自如，盖住下面的结构单位。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86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80685" y="1030459"/>
            <a:ext cx="40767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9735" y="3051130"/>
            <a:ext cx="40576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6738" y="6286500"/>
            <a:ext cx="40481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13094"/>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）大字头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“大”字作头，横要短，撇捺要尽情舒展。横、撇、捺的交点要落在竖中线上。整个</a:t>
            </a:r>
            <a:r>
              <a:rPr lang="zh-CN" altLang="en-US" dirty="0" smtClean="0">
                <a:solidFill>
                  <a:srgbClr val="221E1F"/>
                </a:solidFill>
                <a:latin typeface="Adobe 宋体 Std L" panose="02020300000000000000" pitchFamily="18" charset="-122"/>
                <a:ea typeface="Adobe 宋体 Std L" panose="02020300000000000000" pitchFamily="18" charset="-122"/>
              </a:rPr>
              <a:t>字头</a:t>
            </a:r>
            <a:r>
              <a:rPr lang="zh-CN" altLang="en-US" dirty="0">
                <a:solidFill>
                  <a:srgbClr val="221E1F"/>
                </a:solidFill>
                <a:latin typeface="Adobe 宋体 Std L" panose="02020300000000000000" pitchFamily="18" charset="-122"/>
                <a:ea typeface="Adobe 宋体 Std L" panose="02020300000000000000" pitchFamily="18" charset="-122"/>
              </a:rPr>
              <a:t>要盖严下面的结构单位。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7" name="文本框 2"/>
          <p:cNvSpPr txBox="1"/>
          <p:nvPr/>
        </p:nvSpPr>
        <p:spPr>
          <a:xfrm>
            <a:off x="604007" y="1993290"/>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）折文头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“折文”作字头，第一撇写在左上格，横撇与捺的交点落在竖中线上，且要尽情舒展</a:t>
            </a:r>
            <a:r>
              <a:rPr lang="zh-CN" altLang="en-US" dirty="0" smtClean="0">
                <a:solidFill>
                  <a:srgbClr val="221E1F"/>
                </a:solidFill>
                <a:latin typeface="Adobe 宋体 Std L" panose="02020300000000000000" pitchFamily="18" charset="-122"/>
                <a:ea typeface="Adobe 宋体 Std L" panose="02020300000000000000" pitchFamily="18" charset="-122"/>
              </a:rPr>
              <a:t>，盖</a:t>
            </a:r>
            <a:r>
              <a:rPr lang="zh-CN" altLang="en-US" dirty="0">
                <a:solidFill>
                  <a:srgbClr val="221E1F"/>
                </a:solidFill>
                <a:latin typeface="Adobe 宋体 Std L" panose="02020300000000000000" pitchFamily="18" charset="-122"/>
                <a:ea typeface="Adobe 宋体 Std L" panose="02020300000000000000" pitchFamily="18" charset="-122"/>
              </a:rPr>
              <a:t>住下面的结构单位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04007" y="4001189"/>
            <a:ext cx="11106756" cy="254210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框形字头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这类字头多是带方框的字，写时要让竖中线穿过方框，使左右呈均衡对称之势。字头</a:t>
            </a:r>
            <a:r>
              <a:rPr lang="zh-CN" altLang="en-US" dirty="0" smtClean="0">
                <a:solidFill>
                  <a:srgbClr val="221E1F"/>
                </a:solidFill>
                <a:latin typeface="Adobe 宋体 Std L" panose="02020300000000000000" pitchFamily="18" charset="-122"/>
                <a:ea typeface="Adobe 宋体 Std L" panose="02020300000000000000" pitchFamily="18" charset="-122"/>
              </a:rPr>
              <a:t>的高矮</a:t>
            </a:r>
            <a:r>
              <a:rPr lang="zh-CN" altLang="en-US" dirty="0">
                <a:solidFill>
                  <a:srgbClr val="221E1F"/>
                </a:solidFill>
                <a:latin typeface="Adobe 宋体 Std L" panose="02020300000000000000" pitchFamily="18" charset="-122"/>
                <a:ea typeface="Adobe 宋体 Std L" panose="02020300000000000000" pitchFamily="18" charset="-122"/>
              </a:rPr>
              <a:t>、宽窄要视下面部分的大小而定。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）口字头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“口”字作字头，形体缩小，位居上半格正中，高低视下面结构单位笔画多少而定。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696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47875" y="1402740"/>
            <a:ext cx="404812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0529" y="3458264"/>
            <a:ext cx="40386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0529" y="6257545"/>
            <a:ext cx="40386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272656"/>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）日字头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“日”作字头，形体或长或扁，这要视下面的结构单位而定。位置居中，左右呈均衡之势。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7" name="文本框 2"/>
          <p:cNvSpPr txBox="1"/>
          <p:nvPr/>
        </p:nvSpPr>
        <p:spPr>
          <a:xfrm>
            <a:off x="604007" y="236487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）田字头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“田”字作头，位置居中，左右均衡，高矮、宽窄要视下面的结构单位大小而定。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04007" y="4116785"/>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）四字头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“四”字作头，里面的短撇和竖弯变为两短竖。整个字头位置居中，左右均衡，要盖下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06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32429" y="1301567"/>
            <a:ext cx="40767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2429" y="3479679"/>
            <a:ext cx="40767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2429" y="5542144"/>
            <a:ext cx="40767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272656"/>
            <a:ext cx="11106756" cy="2957605"/>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均分字头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这类字头都是相同的结构单位以中线为轴左右均分的，写时要以竖中线为轴取</a:t>
            </a:r>
            <a:r>
              <a:rPr lang="zh-CN" altLang="en-US" dirty="0" smtClean="0">
                <a:solidFill>
                  <a:srgbClr val="221E1F"/>
                </a:solidFill>
                <a:latin typeface="Adobe 宋体 Std L" panose="02020300000000000000" pitchFamily="18" charset="-122"/>
                <a:ea typeface="Adobe 宋体 Std L" panose="02020300000000000000" pitchFamily="18" charset="-122"/>
              </a:rPr>
              <a:t>左右对称平衡</a:t>
            </a:r>
            <a:r>
              <a:rPr lang="zh-CN" altLang="en-US" dirty="0">
                <a:solidFill>
                  <a:srgbClr val="221E1F"/>
                </a:solidFill>
                <a:latin typeface="Adobe 宋体 Std L" panose="02020300000000000000" pitchFamily="18" charset="-122"/>
                <a:ea typeface="Adobe 宋体 Std L" panose="02020300000000000000" pitchFamily="18" charset="-122"/>
              </a:rPr>
              <a:t>之势，且要适当左缩右放。</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）草字头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草字头是由横、竖、撇构成。横要长，左竖斜，右撇稍长。竖、撇呈均衡之势。整个</a:t>
            </a:r>
            <a:r>
              <a:rPr lang="zh-CN" altLang="en-US" dirty="0" smtClean="0">
                <a:solidFill>
                  <a:srgbClr val="221E1F"/>
                </a:solidFill>
                <a:latin typeface="Adobe 宋体 Std L" panose="02020300000000000000" pitchFamily="18" charset="-122"/>
                <a:ea typeface="Adobe 宋体 Std L" panose="02020300000000000000" pitchFamily="18" charset="-122"/>
              </a:rPr>
              <a:t>字头</a:t>
            </a:r>
            <a:r>
              <a:rPr lang="zh-CN" altLang="en-US" dirty="0">
                <a:solidFill>
                  <a:srgbClr val="221E1F"/>
                </a:solidFill>
                <a:latin typeface="Adobe 宋体 Std L" panose="02020300000000000000" pitchFamily="18" charset="-122"/>
                <a:ea typeface="Adobe 宋体 Std L" panose="02020300000000000000" pitchFamily="18" charset="-122"/>
              </a:rPr>
              <a:t>形体稍扁，盖住下面的结构。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04007" y="4116785"/>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）竹字头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“竹”字作头，将下面的竖和竖钩变形为两个侧点。撇、横、点要均匀分布，在撇、</a:t>
            </a:r>
            <a:r>
              <a:rPr lang="zh-CN" altLang="en-US" dirty="0" smtClean="0">
                <a:solidFill>
                  <a:srgbClr val="221E1F"/>
                </a:solidFill>
                <a:latin typeface="Adobe 宋体 Std L" panose="02020300000000000000" pitchFamily="18" charset="-122"/>
                <a:ea typeface="Adobe 宋体 Std L" panose="02020300000000000000" pitchFamily="18" charset="-122"/>
              </a:rPr>
              <a:t>横相交</a:t>
            </a:r>
            <a:r>
              <a:rPr lang="zh-CN" altLang="en-US" dirty="0">
                <a:solidFill>
                  <a:srgbClr val="221E1F"/>
                </a:solidFill>
                <a:latin typeface="Adobe 宋体 Std L" panose="02020300000000000000" pitchFamily="18" charset="-122"/>
                <a:ea typeface="Adobe 宋体 Std L" panose="02020300000000000000" pitchFamily="18" charset="-122"/>
              </a:rPr>
              <a:t>的右下写点。整个字头左右相称，形体扁宽，盖住下面的结构单位。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16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32429" y="2939748"/>
            <a:ext cx="40671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3379" y="5542144"/>
            <a:ext cx="40862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83974"/>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）羽字头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“羽”字作头，将横折钩变为横折，左右相称。整个字头形体扁宽，盖住下面的结构单位。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04007" y="1838046"/>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）比字头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“比”字作头，形体扁宽，左缩右放，以中线为轴，尽量取得均衡，要盖住下面的结构单位。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27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3379" y="1079547"/>
            <a:ext cx="353377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3379" y="2847907"/>
            <a:ext cx="253365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2"/>
          <p:cNvSpPr txBox="1"/>
          <p:nvPr/>
        </p:nvSpPr>
        <p:spPr>
          <a:xfrm>
            <a:off x="604007" y="3457678"/>
            <a:ext cx="1110675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除了以上介绍的这些类别字头外，还有诸如“秃宝盖”（ 、写）、“字头”（厶、参）</a:t>
            </a:r>
            <a:r>
              <a:rPr lang="zh-CN" altLang="en-US" dirty="0" smtClean="0">
                <a:solidFill>
                  <a:srgbClr val="221E1F"/>
                </a:solidFill>
                <a:latin typeface="Adobe 宋体 Std L" panose="02020300000000000000" pitchFamily="18" charset="-122"/>
                <a:ea typeface="Adobe 宋体 Std L" panose="02020300000000000000" pitchFamily="18" charset="-122"/>
              </a:rPr>
              <a:t>、“爪字头”</a:t>
            </a:r>
            <a:r>
              <a:rPr lang="zh-CN" altLang="en-US" dirty="0">
                <a:solidFill>
                  <a:srgbClr val="221E1F"/>
                </a:solidFill>
                <a:latin typeface="Adobe 宋体 Std L" panose="02020300000000000000" pitchFamily="18" charset="-122"/>
                <a:ea typeface="Adobe 宋体 Std L" panose="02020300000000000000" pitchFamily="18" charset="-122"/>
              </a:rPr>
              <a:t>（爫、采）等不便分类，特作说明。另外像“勹”“尸”“气”“户”“广”</a:t>
            </a:r>
            <a:r>
              <a:rPr lang="zh-CN" altLang="en-US" dirty="0" smtClean="0">
                <a:solidFill>
                  <a:srgbClr val="221E1F"/>
                </a:solidFill>
                <a:latin typeface="Adobe 宋体 Std L" panose="02020300000000000000" pitchFamily="18" charset="-122"/>
                <a:ea typeface="Adobe 宋体 Std L" panose="02020300000000000000" pitchFamily="18" charset="-122"/>
              </a:rPr>
              <a:t>“走”等</a:t>
            </a:r>
            <a:r>
              <a:rPr lang="zh-CN" altLang="en-US" dirty="0">
                <a:solidFill>
                  <a:srgbClr val="221E1F"/>
                </a:solidFill>
                <a:latin typeface="Adobe 宋体 Std L" panose="02020300000000000000" pitchFamily="18" charset="-122"/>
                <a:ea typeface="Adobe 宋体 Std L" panose="02020300000000000000" pitchFamily="18" charset="-122"/>
              </a:rPr>
              <a:t>，虽也叫字头，但实际上属于“字框类”，故在此不多介绍。</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1"/>
          <p:cNvSpPr txBox="1"/>
          <p:nvPr/>
        </p:nvSpPr>
        <p:spPr>
          <a:xfrm>
            <a:off x="682125" y="494249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二、下偏旁（字底）</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2" name="文本框 2"/>
          <p:cNvSpPr txBox="1"/>
          <p:nvPr/>
        </p:nvSpPr>
        <p:spPr>
          <a:xfrm>
            <a:off x="604007" y="5562389"/>
            <a:ext cx="1110675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字底对其上边的结构单位，要起到“垫”或“托”的作用，如同器皿的底托或宽或窄</a:t>
            </a:r>
            <a:r>
              <a:rPr lang="zh-CN" altLang="en-US" dirty="0" smtClean="0">
                <a:solidFill>
                  <a:srgbClr val="221E1F"/>
                </a:solidFill>
                <a:latin typeface="Adobe 宋体 Std L" panose="02020300000000000000" pitchFamily="18" charset="-122"/>
                <a:ea typeface="Adobe 宋体 Std L" panose="02020300000000000000" pitchFamily="18" charset="-122"/>
              </a:rPr>
              <a:t>都要</a:t>
            </a:r>
            <a:r>
              <a:rPr lang="zh-CN" altLang="en-US" dirty="0">
                <a:solidFill>
                  <a:srgbClr val="221E1F"/>
                </a:solidFill>
                <a:latin typeface="Adobe 宋体 Std L" panose="02020300000000000000" pitchFamily="18" charset="-122"/>
                <a:ea typeface="Adobe 宋体 Std L" panose="02020300000000000000" pitchFamily="18" charset="-122"/>
              </a:rPr>
              <a:t>托稳上边的器物一样。书写时要对准上边的中心线，左右均分。笔画多者略长，少者可短</a:t>
            </a:r>
            <a:r>
              <a:rPr lang="zh-CN" altLang="en-US" dirty="0" smtClean="0">
                <a:solidFill>
                  <a:srgbClr val="221E1F"/>
                </a:solidFill>
                <a:latin typeface="Adobe 宋体 Std L" panose="02020300000000000000" pitchFamily="18" charset="-122"/>
                <a:ea typeface="Adobe 宋体 Std L" panose="02020300000000000000" pitchFamily="18" charset="-122"/>
              </a:rPr>
              <a:t>，竖</a:t>
            </a:r>
            <a:r>
              <a:rPr lang="zh-CN" altLang="en-US" dirty="0">
                <a:solidFill>
                  <a:srgbClr val="221E1F"/>
                </a:solidFill>
                <a:latin typeface="Adobe 宋体 Std L" panose="02020300000000000000" pitchFamily="18" charset="-122"/>
                <a:ea typeface="Adobe 宋体 Std L" panose="02020300000000000000" pitchFamily="18" charset="-122"/>
              </a:rPr>
              <a:t>画收缩，撇捺要舒展，托稳上部。</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209782"/>
            <a:ext cx="11106756" cy="258532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根据字底在字体中的态势不同，可分为以下五种类型。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平横字底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这类字底有一条平横稳稳托住上面的结构单位。书写时平横的长短要与上面承托部分</a:t>
            </a:r>
            <a:r>
              <a:rPr lang="zh-CN" altLang="en-US" dirty="0" smtClean="0">
                <a:solidFill>
                  <a:srgbClr val="221E1F"/>
                </a:solidFill>
                <a:latin typeface="Adobe 宋体 Std L" panose="02020300000000000000" pitchFamily="18" charset="-122"/>
                <a:ea typeface="Adobe 宋体 Std L" panose="02020300000000000000" pitchFamily="18" charset="-122"/>
              </a:rPr>
              <a:t>宽窄</a:t>
            </a:r>
            <a:r>
              <a:rPr lang="zh-CN" altLang="en-US" dirty="0">
                <a:solidFill>
                  <a:srgbClr val="221E1F"/>
                </a:solidFill>
                <a:latin typeface="Adobe 宋体 Std L" panose="02020300000000000000" pitchFamily="18" charset="-122"/>
                <a:ea typeface="Adobe 宋体 Std L" panose="02020300000000000000" pitchFamily="18" charset="-122"/>
              </a:rPr>
              <a:t>相宜。</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）土字底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“土”字作底，形体扁宽。竖与竖中线重合，两横以中线分，整个字底要托稳上面的</a:t>
            </a:r>
            <a:r>
              <a:rPr lang="zh-CN" altLang="en-US" dirty="0" smtClean="0">
                <a:solidFill>
                  <a:srgbClr val="221E1F"/>
                </a:solidFill>
                <a:latin typeface="Adobe 宋体 Std L" panose="02020300000000000000" pitchFamily="18" charset="-122"/>
                <a:ea typeface="Adobe 宋体 Std L" panose="02020300000000000000" pitchFamily="18" charset="-122"/>
              </a:rPr>
              <a:t>结构单位</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04007" y="3255961"/>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）皿字底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“皿”字作底，形体扁宽，以竖中线为轴，左右呈均衡对称之势。里面的两短竖，左竖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为上尖，右竖为下尖。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37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2471" y="2518880"/>
            <a:ext cx="403860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4846" y="4681320"/>
            <a:ext cx="40862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本框 2"/>
          <p:cNvSpPr txBox="1"/>
          <p:nvPr/>
        </p:nvSpPr>
        <p:spPr>
          <a:xfrm>
            <a:off x="604007" y="5566752"/>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其他如“王字底”（望）、“止字底”（歪、整）、“立字底”（竖）、“豆字底”（登）</a:t>
            </a:r>
            <a:r>
              <a:rPr lang="zh-CN" altLang="en-US" dirty="0" smtClean="0">
                <a:solidFill>
                  <a:srgbClr val="221E1F"/>
                </a:solidFill>
                <a:latin typeface="Adobe 宋体 Std L" panose="02020300000000000000" pitchFamily="18" charset="-122"/>
                <a:ea typeface="Adobe 宋体 Std L" panose="02020300000000000000" pitchFamily="18" charset="-122"/>
              </a:rPr>
              <a:t>、“里字底”</a:t>
            </a:r>
            <a:r>
              <a:rPr lang="zh-CN" altLang="en-US" dirty="0">
                <a:solidFill>
                  <a:srgbClr val="221E1F"/>
                </a:solidFill>
                <a:latin typeface="Adobe 宋体 Std L" panose="02020300000000000000" pitchFamily="18" charset="-122"/>
                <a:ea typeface="Adobe 宋体 Std L" panose="02020300000000000000" pitchFamily="18" charset="-122"/>
              </a:rPr>
              <a:t>（童、量）、“金字底”（鉴、銮）均属此类，写法同上</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0"/>
            <a:ext cx="11106756" cy="258532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中竖字底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这类字底都有一条中竖（或竖钩）居中，其他笔画多以中竖为轴，左右均衡分布。</a:t>
            </a:r>
            <a:r>
              <a:rPr lang="zh-CN" altLang="en-US" dirty="0" smtClean="0">
                <a:solidFill>
                  <a:srgbClr val="221E1F"/>
                </a:solidFill>
                <a:latin typeface="Adobe 宋体 Std L" panose="02020300000000000000" pitchFamily="18" charset="-122"/>
                <a:ea typeface="Adobe 宋体 Std L" panose="02020300000000000000" pitchFamily="18" charset="-122"/>
              </a:rPr>
              <a:t>书写时</a:t>
            </a:r>
            <a:r>
              <a:rPr lang="zh-CN" altLang="en-US" dirty="0">
                <a:solidFill>
                  <a:srgbClr val="221E1F"/>
                </a:solidFill>
                <a:latin typeface="Adobe 宋体 Std L" panose="02020300000000000000" pitchFamily="18" charset="-122"/>
                <a:ea typeface="Adobe 宋体 Std L" panose="02020300000000000000" pitchFamily="18" charset="-122"/>
              </a:rPr>
              <a:t>中竖应压在中线上，其余笔画开张取势，托稳上面的结构单位。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）十字底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“十”字作底，横长竖短，竖为悬针，压在中线上，将长横平分，整个字底要平稳端正</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04007" y="2832618"/>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）巾字底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“巾”字作底，竖为悬针，压在中线上，左竖短，横折钩以中竖为轴呈均衡之势，</a:t>
            </a:r>
            <a:r>
              <a:rPr lang="zh-CN" altLang="en-US" dirty="0" smtClean="0">
                <a:solidFill>
                  <a:srgbClr val="221E1F"/>
                </a:solidFill>
                <a:latin typeface="Adobe 宋体 Std L" panose="02020300000000000000" pitchFamily="18" charset="-122"/>
                <a:ea typeface="Adobe 宋体 Std L" panose="02020300000000000000" pitchFamily="18" charset="-122"/>
              </a:rPr>
              <a:t>宽度要</a:t>
            </a:r>
            <a:r>
              <a:rPr lang="zh-CN" altLang="en-US" dirty="0">
                <a:solidFill>
                  <a:srgbClr val="221E1F"/>
                </a:solidFill>
                <a:latin typeface="Adobe 宋体 Std L" panose="02020300000000000000" pitchFamily="18" charset="-122"/>
                <a:ea typeface="Adobe 宋体 Std L" panose="02020300000000000000" pitchFamily="18" charset="-122"/>
              </a:rPr>
              <a:t>适宜。整个字底平稳端正。</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2"/>
          <p:cNvSpPr txBox="1"/>
          <p:nvPr/>
        </p:nvSpPr>
        <p:spPr>
          <a:xfrm>
            <a:off x="604007" y="4834239"/>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）木字底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“木”字作底，一种是中竖变短，撇捺舒展的角度大一些，另一种是竖变竖钩，撇捺变点</a:t>
            </a:r>
            <a:r>
              <a:rPr lang="zh-CN" altLang="en-US" dirty="0" smtClean="0">
                <a:solidFill>
                  <a:srgbClr val="221E1F"/>
                </a:solidFill>
                <a:latin typeface="Adobe 宋体 Std L" panose="02020300000000000000" pitchFamily="18" charset="-122"/>
                <a:ea typeface="Adobe 宋体 Std L" panose="02020300000000000000" pitchFamily="18" charset="-122"/>
              </a:rPr>
              <a:t>。这</a:t>
            </a:r>
            <a:r>
              <a:rPr lang="zh-CN" altLang="en-US" dirty="0">
                <a:solidFill>
                  <a:srgbClr val="221E1F"/>
                </a:solidFill>
                <a:latin typeface="Adobe 宋体 Std L" panose="02020300000000000000" pitchFamily="18" charset="-122"/>
                <a:ea typeface="Adobe 宋体 Std L" panose="02020300000000000000" pitchFamily="18" charset="-122"/>
              </a:rPr>
              <a:t>两种字底都要托稳上面的结构单位。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47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02946" y="2251593"/>
            <a:ext cx="40671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1996" y="4253214"/>
            <a:ext cx="40481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7708" y="6250073"/>
            <a:ext cx="40767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74345" y="419735"/>
            <a:ext cx="3434080" cy="5973445"/>
          </a:xfrm>
          <a:prstGeom prst="rect">
            <a:avLst/>
          </a:prstGeom>
          <a:noFill/>
        </p:spPr>
        <p:txBody>
          <a:bodyPr wrap="square" rtlCol="0">
            <a:noAutofit/>
          </a:bodyPr>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sym typeface="+mn-ea"/>
              </a:rPr>
              <a:t>（四）草书</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sym typeface="+mn-ea"/>
              </a:rPr>
              <a:t>书体在应用过程中不断演进，许慎的</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说文解字</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叙</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上有</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汉兴有草书。”汉时流行的早期草书称章草。“章草即隶书</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之捷</a:t>
            </a:r>
            <a:r>
              <a:rPr lang="zh-CN" altLang="en-US" dirty="0">
                <a:solidFill>
                  <a:srgbClr val="221E1F"/>
                </a:solidFill>
                <a:latin typeface="Adobe 宋体 Std L" panose="02020300000000000000" pitchFamily="18" charset="-122"/>
                <a:ea typeface="Adobe 宋体 Std L" panose="02020300000000000000" pitchFamily="18" charset="-122"/>
                <a:sym typeface="+mn-ea"/>
              </a:rPr>
              <a:t>，草亦章草之捷也。”章草在实用中快速书写，逐渐去掉波磔</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，人们</a:t>
            </a:r>
            <a:r>
              <a:rPr lang="zh-CN" altLang="en-US" dirty="0">
                <a:solidFill>
                  <a:srgbClr val="221E1F"/>
                </a:solidFill>
                <a:latin typeface="Adobe 宋体 Std L" panose="02020300000000000000" pitchFamily="18" charset="-122"/>
                <a:ea typeface="Adobe 宋体 Std L" panose="02020300000000000000" pitchFamily="18" charset="-122"/>
                <a:sym typeface="+mn-ea"/>
              </a:rPr>
              <a:t>又称不带波磔的草书为今草。</a:t>
            </a:r>
            <a:endParaRPr lang="zh-CN" altLang="en-US" dirty="0">
              <a:latin typeface="思源黑体旧字形 Normal" panose="020B0400000000000000" pitchFamily="34" charset="-128"/>
              <a:ea typeface="思源黑体旧字形 Normal" panose="020B0400000000000000" pitchFamily="34" charset="-128"/>
            </a:endParaRPr>
          </a:p>
        </p:txBody>
      </p:sp>
      <p:pic>
        <p:nvPicPr>
          <p:cNvPr id="5" name="图片 4"/>
          <p:cNvPicPr>
            <a:picLocks noChangeAspect="1"/>
          </p:cNvPicPr>
          <p:nvPr/>
        </p:nvPicPr>
        <p:blipFill>
          <a:blip r:embed="rId1"/>
          <a:stretch>
            <a:fillRect/>
          </a:stretch>
        </p:blipFill>
        <p:spPr>
          <a:xfrm>
            <a:off x="5440045" y="322580"/>
            <a:ext cx="2866390" cy="5705475"/>
          </a:xfrm>
          <a:prstGeom prst="rect">
            <a:avLst/>
          </a:prstGeom>
        </p:spPr>
      </p:pic>
      <p:sp>
        <p:nvSpPr>
          <p:cNvPr id="7" name="文本框 6"/>
          <p:cNvSpPr txBox="1"/>
          <p:nvPr>
            <p:custDataLst>
              <p:tags r:id="rId2"/>
            </p:custDataLst>
          </p:nvPr>
        </p:nvSpPr>
        <p:spPr>
          <a:xfrm>
            <a:off x="5863590" y="6181725"/>
            <a:ext cx="1969135" cy="377825"/>
          </a:xfrm>
          <a:prstGeom prst="rect">
            <a:avLst/>
          </a:prstGeom>
          <a:noFill/>
        </p:spPr>
        <p:txBody>
          <a:bodyPr wrap="square" rtlCol="0" anchor="t">
            <a:no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1-8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月仪</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帖</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pic>
        <p:nvPicPr>
          <p:cNvPr id="9" name="图片 8"/>
          <p:cNvPicPr>
            <a:picLocks noChangeAspect="1"/>
          </p:cNvPicPr>
          <p:nvPr/>
        </p:nvPicPr>
        <p:blipFill>
          <a:blip r:embed="rId3"/>
          <a:stretch>
            <a:fillRect/>
          </a:stretch>
        </p:blipFill>
        <p:spPr>
          <a:xfrm>
            <a:off x="8438515" y="501650"/>
            <a:ext cx="3663950" cy="5525770"/>
          </a:xfrm>
          <a:prstGeom prst="rect">
            <a:avLst/>
          </a:prstGeom>
        </p:spPr>
      </p:pic>
      <p:sp>
        <p:nvSpPr>
          <p:cNvPr id="10" name="文本框 9"/>
          <p:cNvSpPr txBox="1"/>
          <p:nvPr>
            <p:custDataLst>
              <p:tags r:id="rId4"/>
            </p:custDataLst>
          </p:nvPr>
        </p:nvSpPr>
        <p:spPr>
          <a:xfrm>
            <a:off x="9062720" y="6250305"/>
            <a:ext cx="1969135" cy="377825"/>
          </a:xfrm>
          <a:prstGeom prst="rect">
            <a:avLst/>
          </a:prstGeom>
          <a:noFill/>
        </p:spPr>
        <p:txBody>
          <a:bodyPr wrap="square" rtlCol="0" anchor="t">
            <a:no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1-9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伯</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远帖</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）示字底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“示”字作底，形体适当扁一些。竖钩要压在中线上，左右点要以竖钩为轴均衡排列</a:t>
            </a:r>
            <a:r>
              <a:rPr lang="zh-CN" altLang="en-US" dirty="0" smtClean="0">
                <a:solidFill>
                  <a:srgbClr val="221E1F"/>
                </a:solidFill>
                <a:latin typeface="Adobe 宋体 Std L" panose="02020300000000000000" pitchFamily="18" charset="-122"/>
                <a:ea typeface="Adobe 宋体 Std L" panose="02020300000000000000" pitchFamily="18" charset="-122"/>
              </a:rPr>
              <a:t>，呼应</a:t>
            </a:r>
            <a:r>
              <a:rPr lang="zh-CN" altLang="en-US" dirty="0">
                <a:solidFill>
                  <a:srgbClr val="221E1F"/>
                </a:solidFill>
                <a:latin typeface="Adobe 宋体 Std L" panose="02020300000000000000" pitchFamily="18" charset="-122"/>
                <a:ea typeface="Adobe 宋体 Std L" panose="02020300000000000000" pitchFamily="18" charset="-122"/>
              </a:rPr>
              <a:t>自然。</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589719" y="1581361"/>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）系字底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“系”字作底，形体窄长，上面的“幺”要以中线为轴，均衡分布，下面的“小”的</a:t>
            </a:r>
            <a:r>
              <a:rPr lang="zh-CN" altLang="en-US" dirty="0" smtClean="0">
                <a:solidFill>
                  <a:srgbClr val="221E1F"/>
                </a:solidFill>
                <a:latin typeface="Adobe 宋体 Std L" panose="02020300000000000000" pitchFamily="18" charset="-122"/>
                <a:ea typeface="Adobe 宋体 Std L" panose="02020300000000000000" pitchFamily="18" charset="-122"/>
              </a:rPr>
              <a:t>竖钩</a:t>
            </a:r>
            <a:r>
              <a:rPr lang="zh-CN" altLang="en-US" dirty="0">
                <a:solidFill>
                  <a:srgbClr val="221E1F"/>
                </a:solidFill>
                <a:latin typeface="Adobe 宋体 Std L" panose="02020300000000000000" pitchFamily="18" charset="-122"/>
                <a:ea typeface="Adobe 宋体 Std L" panose="02020300000000000000" pitchFamily="18" charset="-122"/>
              </a:rPr>
              <a:t>要压在中线上。</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2"/>
          <p:cNvSpPr txBox="1"/>
          <p:nvPr/>
        </p:nvSpPr>
        <p:spPr>
          <a:xfrm>
            <a:off x="604007" y="3123129"/>
            <a:ext cx="11106756" cy="295760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这类字底中还有“举字底”“车字底”“牛字底”等，因例字不多，故不一一列举。</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撇捺字底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这类字底都含有撇画、捺画（或反捺），其撇尖和捺脚近于一条水平线上取开张势（</a:t>
            </a:r>
            <a:r>
              <a:rPr lang="zh-CN" altLang="en-US" dirty="0" smtClean="0">
                <a:solidFill>
                  <a:srgbClr val="221E1F"/>
                </a:solidFill>
                <a:latin typeface="Adobe 宋体 Std L" panose="02020300000000000000" pitchFamily="18" charset="-122"/>
                <a:ea typeface="Adobe 宋体 Std L" panose="02020300000000000000" pitchFamily="18" charset="-122"/>
              </a:rPr>
              <a:t>有的</a:t>
            </a:r>
            <a:r>
              <a:rPr lang="zh-CN" altLang="en-US" dirty="0">
                <a:solidFill>
                  <a:srgbClr val="221E1F"/>
                </a:solidFill>
                <a:latin typeface="Adobe 宋体 Std L" panose="02020300000000000000" pitchFamily="18" charset="-122"/>
                <a:ea typeface="Adobe 宋体 Std L" panose="02020300000000000000" pitchFamily="18" charset="-122"/>
              </a:rPr>
              <a:t>捺变点也要与撇尖取齐）。书与时，都要以中线为对称轴，使撇捺上合下开，对称舒展。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）八字底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“八”字作底，变捺为长点，撇尖和点尾要在一条水平线上呈开张之势，托稳上面的</a:t>
            </a:r>
            <a:r>
              <a:rPr lang="zh-CN" altLang="en-US" dirty="0" smtClean="0">
                <a:solidFill>
                  <a:srgbClr val="221E1F"/>
                </a:solidFill>
                <a:latin typeface="Adobe 宋体 Std L" panose="02020300000000000000" pitchFamily="18" charset="-122"/>
                <a:ea typeface="Adobe 宋体 Std L" panose="02020300000000000000" pitchFamily="18" charset="-122"/>
              </a:rPr>
              <a:t>结构单位</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57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07708" y="1009861"/>
            <a:ext cx="40767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7708" y="2557463"/>
            <a:ext cx="40576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8183" y="5794984"/>
            <a:ext cx="40671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）又字底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“又”字作底，形体适当宽扁些，横撇和捺要舒展自然，交点在竖线上，托稳上面的</a:t>
            </a:r>
            <a:r>
              <a:rPr lang="zh-CN" altLang="en-US" dirty="0" smtClean="0">
                <a:solidFill>
                  <a:srgbClr val="221E1F"/>
                </a:solidFill>
                <a:latin typeface="Adobe 宋体 Std L" panose="02020300000000000000" pitchFamily="18" charset="-122"/>
                <a:ea typeface="Adobe 宋体 Std L" panose="02020300000000000000" pitchFamily="18" charset="-122"/>
              </a:rPr>
              <a:t>结构单位</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589719" y="1581361"/>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）大字底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“大”字作底，形体适当宽扁些。横画拉长，撇捺收短，捺画写成长点，整个字底要</a:t>
            </a:r>
            <a:r>
              <a:rPr lang="zh-CN" altLang="en-US" dirty="0" smtClean="0">
                <a:solidFill>
                  <a:srgbClr val="221E1F"/>
                </a:solidFill>
                <a:latin typeface="Adobe 宋体 Std L" panose="02020300000000000000" pitchFamily="18" charset="-122"/>
                <a:ea typeface="Adobe 宋体 Std L" panose="02020300000000000000" pitchFamily="18" charset="-122"/>
              </a:rPr>
              <a:t>托稳</a:t>
            </a:r>
            <a:r>
              <a:rPr lang="zh-CN" altLang="en-US" dirty="0">
                <a:solidFill>
                  <a:srgbClr val="221E1F"/>
                </a:solidFill>
                <a:latin typeface="Adobe 宋体 Std L" panose="02020300000000000000" pitchFamily="18" charset="-122"/>
                <a:ea typeface="Adobe 宋体 Std L" panose="02020300000000000000" pitchFamily="18" charset="-122"/>
              </a:rPr>
              <a:t>上面的结构单位。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2"/>
          <p:cNvSpPr txBox="1"/>
          <p:nvPr/>
        </p:nvSpPr>
        <p:spPr>
          <a:xfrm>
            <a:off x="604007" y="3573457"/>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）火字底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“火”字作底，点和短撇以中线为轴左呼右应，长撇和捺起笔相交于中线，要舒展自然。</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68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31975" y="1000336"/>
            <a:ext cx="40576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1975" y="3011482"/>
            <a:ext cx="40576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0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1975" y="4569030"/>
            <a:ext cx="404812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2"/>
          <p:cNvSpPr txBox="1"/>
          <p:nvPr/>
        </p:nvSpPr>
        <p:spPr>
          <a:xfrm>
            <a:off x="604007" y="5172048"/>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）衣字底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“衣”字作底，点落中线，中线分横，长撇和捺舒展自如，撇尖和捺脚在一条水平线上。</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680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1975" y="6177146"/>
            <a:ext cx="4076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0"/>
            <a:ext cx="11106756" cy="254210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框形字底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这类字底有包围结构，书写时让中线穿过框的中间，整个字底或方或扁或宽或窄，要</a:t>
            </a:r>
            <a:r>
              <a:rPr lang="zh-CN" altLang="en-US" dirty="0" smtClean="0">
                <a:solidFill>
                  <a:srgbClr val="221E1F"/>
                </a:solidFill>
                <a:latin typeface="Adobe 宋体 Std L" panose="02020300000000000000" pitchFamily="18" charset="-122"/>
                <a:ea typeface="Adobe 宋体 Std L" panose="02020300000000000000" pitchFamily="18" charset="-122"/>
              </a:rPr>
              <a:t>根据</a:t>
            </a:r>
            <a:r>
              <a:rPr lang="zh-CN" altLang="en-US" dirty="0">
                <a:solidFill>
                  <a:srgbClr val="221E1F"/>
                </a:solidFill>
                <a:latin typeface="Adobe 宋体 Std L" panose="02020300000000000000" pitchFamily="18" charset="-122"/>
                <a:ea typeface="Adobe 宋体 Std L" panose="02020300000000000000" pitchFamily="18" charset="-122"/>
              </a:rPr>
              <a:t>上面的结构单位而定。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）口字底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“口”字作底，形体稍高，位置居中，左右均衡对称，托稳上面的结构单位。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2"/>
          <p:cNvSpPr txBox="1"/>
          <p:nvPr/>
        </p:nvSpPr>
        <p:spPr>
          <a:xfrm>
            <a:off x="604007" y="2925651"/>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）日字底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“日”字作底，形体适当缩小，位置居中，左右均衡相称，托稳上面的结构单位。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2"/>
          <p:cNvSpPr txBox="1"/>
          <p:nvPr/>
        </p:nvSpPr>
        <p:spPr>
          <a:xfrm>
            <a:off x="604007" y="4736619"/>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）目字底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“目”字作底，写法如“日”。</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78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7213" y="2256356"/>
            <a:ext cx="40671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8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1975" y="3925987"/>
            <a:ext cx="405765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8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6263" y="5746480"/>
            <a:ext cx="40481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0"/>
            <a:ext cx="11326736" cy="1338828"/>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）贝字底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“贝”字作底，形体适当缩小，位置居中，左右均衡对称，竖撇和长点呈开张之势，</a:t>
            </a:r>
            <a:r>
              <a:rPr lang="zh-CN" altLang="en-US" dirty="0" smtClean="0">
                <a:solidFill>
                  <a:srgbClr val="221E1F"/>
                </a:solidFill>
                <a:latin typeface="Adobe 宋体 Std L" panose="02020300000000000000" pitchFamily="18" charset="-122"/>
                <a:ea typeface="Adobe 宋体 Std L" panose="02020300000000000000" pitchFamily="18" charset="-122"/>
              </a:rPr>
              <a:t>托稳</a:t>
            </a:r>
            <a:r>
              <a:rPr lang="zh-CN" altLang="en-US" dirty="0">
                <a:solidFill>
                  <a:srgbClr val="221E1F"/>
                </a:solidFill>
                <a:latin typeface="Adobe 宋体 Std L" panose="02020300000000000000" pitchFamily="18" charset="-122"/>
                <a:ea typeface="Adobe 宋体 Std L" panose="02020300000000000000" pitchFamily="18" charset="-122"/>
              </a:rPr>
              <a:t>上面的结构单位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2"/>
          <p:cNvSpPr txBox="1"/>
          <p:nvPr/>
        </p:nvSpPr>
        <p:spPr>
          <a:xfrm>
            <a:off x="604007" y="1670858"/>
            <a:ext cx="11106756" cy="2957605"/>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变形字底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这类字底有的稍微改变了形态，有的完全改变了形体，但都要形成向上承托之势。</a:t>
            </a:r>
            <a:r>
              <a:rPr lang="zh-CN" altLang="en-US" dirty="0" smtClean="0">
                <a:solidFill>
                  <a:srgbClr val="221E1F"/>
                </a:solidFill>
                <a:latin typeface="Adobe 宋体 Std L" panose="02020300000000000000" pitchFamily="18" charset="-122"/>
                <a:ea typeface="Adobe 宋体 Std L" panose="02020300000000000000" pitchFamily="18" charset="-122"/>
              </a:rPr>
              <a:t>书写这</a:t>
            </a:r>
            <a:r>
              <a:rPr lang="zh-CN" altLang="en-US" dirty="0">
                <a:solidFill>
                  <a:srgbClr val="221E1F"/>
                </a:solidFill>
                <a:latin typeface="Adobe 宋体 Std L" panose="02020300000000000000" pitchFamily="18" charset="-122"/>
                <a:ea typeface="Adobe 宋体 Std L" panose="02020300000000000000" pitchFamily="18" charset="-122"/>
              </a:rPr>
              <a:t>类字底时，既要注意自身的重心平衡，又要与上面的结构单位紧密结合，浑然成为一个整体。</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）四点底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“四点底”由“火字底”变化而来，形体扁宽，左侧一点为垂点，右侧三点为侧点，</a:t>
            </a:r>
            <a:r>
              <a:rPr lang="zh-CN" altLang="en-US" dirty="0" smtClean="0">
                <a:solidFill>
                  <a:srgbClr val="221E1F"/>
                </a:solidFill>
                <a:latin typeface="Adobe 宋体 Std L" panose="02020300000000000000" pitchFamily="18" charset="-122"/>
                <a:ea typeface="Adobe 宋体 Std L" panose="02020300000000000000" pitchFamily="18" charset="-122"/>
              </a:rPr>
              <a:t>两边</a:t>
            </a:r>
            <a:r>
              <a:rPr lang="zh-CN" altLang="en-US" dirty="0">
                <a:solidFill>
                  <a:srgbClr val="221E1F"/>
                </a:solidFill>
                <a:latin typeface="Adobe 宋体 Std L" panose="02020300000000000000" pitchFamily="18" charset="-122"/>
                <a:ea typeface="Adobe 宋体 Std L" panose="02020300000000000000" pitchFamily="18" charset="-122"/>
              </a:rPr>
              <a:t>的略大，中间点略小，排列要匀称。</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2"/>
          <p:cNvSpPr txBox="1"/>
          <p:nvPr/>
        </p:nvSpPr>
        <p:spPr>
          <a:xfrm>
            <a:off x="473378" y="4880685"/>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）水字底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“氺”是“水”的变形。如果其上方部件较为紧凑收敛，撇捺就要写得舒展一些；</a:t>
            </a:r>
            <a:r>
              <a:rPr lang="zh-CN" altLang="en-US" dirty="0" smtClean="0">
                <a:solidFill>
                  <a:srgbClr val="221E1F"/>
                </a:solidFill>
                <a:latin typeface="Adobe 宋体 Std L" panose="02020300000000000000" pitchFamily="18" charset="-122"/>
                <a:ea typeface="Adobe 宋体 Std L" panose="02020300000000000000" pitchFamily="18" charset="-122"/>
              </a:rPr>
              <a:t>如果上方</a:t>
            </a:r>
            <a:r>
              <a:rPr lang="zh-CN" altLang="en-US" dirty="0">
                <a:solidFill>
                  <a:srgbClr val="221E1F"/>
                </a:solidFill>
                <a:latin typeface="Adobe 宋体 Std L" panose="02020300000000000000" pitchFamily="18" charset="-122"/>
                <a:ea typeface="Adobe 宋体 Std L" panose="02020300000000000000" pitchFamily="18" charset="-122"/>
              </a:rPr>
              <a:t>部件有笔画向左右伸展，左侧横撇就要变成点和提，右侧的捺变成长点。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88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8182" y="1053078"/>
            <a:ext cx="40862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8657" y="4278526"/>
            <a:ext cx="409575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3894" y="6263841"/>
            <a:ext cx="25812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0"/>
            <a:ext cx="1132673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）竖心底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“”是“心”字的变形。竖钩写在竖中线偏左，右边是左右并排的两点，方向要一致</a:t>
            </a:r>
            <a:r>
              <a:rPr lang="zh-CN" altLang="en-US" dirty="0" smtClean="0">
                <a:solidFill>
                  <a:srgbClr val="221E1F"/>
                </a:solidFill>
                <a:latin typeface="Adobe 宋体 Std L" panose="02020300000000000000" pitchFamily="18" charset="-122"/>
                <a:ea typeface="Adobe 宋体 Std L" panose="02020300000000000000" pitchFamily="18" charset="-122"/>
              </a:rPr>
              <a:t>。类似</a:t>
            </a:r>
            <a:r>
              <a:rPr lang="zh-CN" altLang="en-US" dirty="0">
                <a:solidFill>
                  <a:srgbClr val="221E1F"/>
                </a:solidFill>
                <a:latin typeface="Adobe 宋体 Std L" panose="02020300000000000000" pitchFamily="18" charset="-122"/>
                <a:ea typeface="Adobe 宋体 Std L" panose="02020300000000000000" pitchFamily="18" charset="-122"/>
              </a:rPr>
              <a:t>的还有“忝”“慕”等字。</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2"/>
          <p:cNvSpPr txBox="1"/>
          <p:nvPr/>
        </p:nvSpPr>
        <p:spPr>
          <a:xfrm>
            <a:off x="604007" y="2022840"/>
            <a:ext cx="11106756" cy="1338828"/>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）月字底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“月”字作底，竖撇变垂露竖。形体窄长，以竖中线为轴，左右对称安排，要托稳</a:t>
            </a:r>
            <a:r>
              <a:rPr lang="zh-CN" altLang="en-US" dirty="0" smtClean="0">
                <a:solidFill>
                  <a:srgbClr val="221E1F"/>
                </a:solidFill>
                <a:latin typeface="Adobe 宋体 Std L" panose="02020300000000000000" pitchFamily="18" charset="-122"/>
                <a:ea typeface="Adobe 宋体 Std L" panose="02020300000000000000" pitchFamily="18" charset="-122"/>
              </a:rPr>
              <a:t>上面的</a:t>
            </a:r>
            <a:r>
              <a:rPr lang="zh-CN" altLang="en-US" dirty="0">
                <a:solidFill>
                  <a:srgbClr val="221E1F"/>
                </a:solidFill>
                <a:latin typeface="Adobe 宋体 Std L" panose="02020300000000000000" pitchFamily="18" charset="-122"/>
                <a:ea typeface="Adobe 宋体 Std L" panose="02020300000000000000" pitchFamily="18" charset="-122"/>
              </a:rPr>
              <a:t>结构单位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2"/>
          <p:cNvSpPr txBox="1"/>
          <p:nvPr/>
        </p:nvSpPr>
        <p:spPr>
          <a:xfrm>
            <a:off x="473378" y="3637893"/>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诸如“心字底”（心、志），“子字底”（子、学），“女字底”（女、要）等，</a:t>
            </a:r>
            <a:r>
              <a:rPr lang="zh-CN" altLang="en-US" dirty="0" smtClean="0">
                <a:solidFill>
                  <a:srgbClr val="221E1F"/>
                </a:solidFill>
                <a:latin typeface="Adobe 宋体 Std L" panose="02020300000000000000" pitchFamily="18" charset="-122"/>
                <a:ea typeface="Adobe 宋体 Std L" panose="02020300000000000000" pitchFamily="18" charset="-122"/>
              </a:rPr>
              <a:t>只不过</a:t>
            </a:r>
            <a:r>
              <a:rPr lang="zh-CN" altLang="en-US" dirty="0">
                <a:solidFill>
                  <a:srgbClr val="221E1F"/>
                </a:solidFill>
                <a:latin typeface="Adobe 宋体 Std L" panose="02020300000000000000" pitchFamily="18" charset="-122"/>
                <a:ea typeface="Adobe 宋体 Std L" panose="02020300000000000000" pitchFamily="18" charset="-122"/>
              </a:rPr>
              <a:t>形体稍有变化，在此不再详细介绍。</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798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68021" y="1430121"/>
            <a:ext cx="20955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8021" y="3085443"/>
            <a:ext cx="403860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文本框 1"/>
          <p:cNvSpPr txBox="1"/>
          <p:nvPr/>
        </p:nvSpPr>
        <p:spPr>
          <a:xfrm>
            <a:off x="682125" y="470396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三、左偏旁</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4" name="文本框 2"/>
          <p:cNvSpPr txBox="1"/>
          <p:nvPr/>
        </p:nvSpPr>
        <p:spPr>
          <a:xfrm>
            <a:off x="604007" y="5323862"/>
            <a:ext cx="1110675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这类偏旁数目最多，字形大小、长短变化大，体长者居中，体短者居上；笔画多者展宽</a:t>
            </a:r>
            <a:r>
              <a:rPr lang="zh-CN" altLang="en-US" dirty="0" smtClean="0">
                <a:solidFill>
                  <a:srgbClr val="221E1F"/>
                </a:solidFill>
                <a:latin typeface="Adobe 宋体 Std L" panose="02020300000000000000" pitchFamily="18" charset="-122"/>
                <a:ea typeface="Adobe 宋体 Std L" panose="02020300000000000000" pitchFamily="18" charset="-122"/>
              </a:rPr>
              <a:t>，笔画</a:t>
            </a:r>
            <a:r>
              <a:rPr lang="zh-CN" altLang="en-US" dirty="0">
                <a:solidFill>
                  <a:srgbClr val="221E1F"/>
                </a:solidFill>
                <a:latin typeface="Adobe 宋体 Std L" panose="02020300000000000000" pitchFamily="18" charset="-122"/>
                <a:ea typeface="Adobe 宋体 Std L" panose="02020300000000000000" pitchFamily="18" charset="-122"/>
              </a:rPr>
              <a:t>少者令窄。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左偏旁一般要写得窄直，使所配合的结构单位便于安排，对整个字形起到“领”的作用。</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根据左偏旁的形态不同，可以分为以下五个类型。</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604007" y="579329"/>
            <a:ext cx="11326736" cy="2957605"/>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末笔出锋向右</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这类偏旁的最后一笔，都有一提画（或折提）出峰向右。书写时既要注意整个偏旁的宽窄</a:t>
            </a:r>
            <a:r>
              <a:rPr lang="zh-CN" altLang="en-US" dirty="0" smtClean="0">
                <a:solidFill>
                  <a:srgbClr val="221E1F"/>
                </a:solidFill>
                <a:latin typeface="Adobe 宋体 Std L" panose="02020300000000000000" pitchFamily="18" charset="-122"/>
                <a:ea typeface="Adobe 宋体 Std L" panose="02020300000000000000" pitchFamily="18" charset="-122"/>
              </a:rPr>
              <a:t>、高矮</a:t>
            </a:r>
            <a:r>
              <a:rPr lang="zh-CN" altLang="en-US" dirty="0">
                <a:solidFill>
                  <a:srgbClr val="221E1F"/>
                </a:solidFill>
                <a:latin typeface="Adobe 宋体 Std L" panose="02020300000000000000" pitchFamily="18" charset="-122"/>
                <a:ea typeface="Adobe 宋体 Std L" panose="02020300000000000000" pitchFamily="18" charset="-122"/>
              </a:rPr>
              <a:t>，也要注意最后一笔的指向。</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）两点水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两点水的上点为侧点，与下面的提画相呼应，笔势连贯紧凑。提画的角度要视右面的</a:t>
            </a:r>
            <a:r>
              <a:rPr lang="zh-CN" altLang="en-US" dirty="0" smtClean="0">
                <a:solidFill>
                  <a:srgbClr val="221E1F"/>
                </a:solidFill>
                <a:latin typeface="Adobe 宋体 Std L" panose="02020300000000000000" pitchFamily="18" charset="-122"/>
                <a:ea typeface="Adobe 宋体 Std L" panose="02020300000000000000" pitchFamily="18" charset="-122"/>
              </a:rPr>
              <a:t>笔画</a:t>
            </a:r>
            <a:r>
              <a:rPr lang="zh-CN" altLang="en-US" dirty="0">
                <a:solidFill>
                  <a:srgbClr val="221E1F"/>
                </a:solidFill>
                <a:latin typeface="Adobe 宋体 Std L" panose="02020300000000000000" pitchFamily="18" charset="-122"/>
                <a:ea typeface="Adobe 宋体 Std L" panose="02020300000000000000" pitchFamily="18" charset="-122"/>
              </a:rPr>
              <a:t>多少而定：多者角度小，少者角度大。</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2"/>
          <p:cNvSpPr txBox="1"/>
          <p:nvPr/>
        </p:nvSpPr>
        <p:spPr>
          <a:xfrm>
            <a:off x="604007" y="3885166"/>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）言子旁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这是一个简化偏旁。上面的点为侧点，下面横折提中，竖画部分应对准侧点的腹部。</a:t>
            </a:r>
            <a:r>
              <a:rPr lang="zh-CN" altLang="en-US" dirty="0" smtClean="0">
                <a:solidFill>
                  <a:srgbClr val="221E1F"/>
                </a:solidFill>
                <a:latin typeface="Adobe 宋体 Std L" panose="02020300000000000000" pitchFamily="18" charset="-122"/>
                <a:ea typeface="Adobe 宋体 Std L" panose="02020300000000000000" pitchFamily="18" charset="-122"/>
              </a:rPr>
              <a:t>整个</a:t>
            </a:r>
            <a:r>
              <a:rPr lang="zh-CN" altLang="en-US" dirty="0">
                <a:solidFill>
                  <a:srgbClr val="221E1F"/>
                </a:solidFill>
                <a:latin typeface="Adobe 宋体 Std L" panose="02020300000000000000" pitchFamily="18" charset="-122"/>
                <a:ea typeface="Adobe 宋体 Std L" panose="02020300000000000000" pitchFamily="18" charset="-122"/>
              </a:rPr>
              <a:t>偏旁的宽窄要视右面部分笔画多少而定。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3195" y="3260709"/>
            <a:ext cx="404812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8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195" y="5320050"/>
            <a:ext cx="407670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7" y="2494998"/>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）提手旁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横画稍短，竖钩从横的中间穿过，提画起笔处要与钩画相应，整个提手旁的长短、</a:t>
            </a:r>
            <a:r>
              <a:rPr lang="zh-CN" altLang="en-US" dirty="0" smtClean="0">
                <a:solidFill>
                  <a:srgbClr val="221E1F"/>
                </a:solidFill>
                <a:latin typeface="Adobe 宋体 Std L" panose="02020300000000000000" pitchFamily="18" charset="-122"/>
                <a:ea typeface="Adobe 宋体 Std L" panose="02020300000000000000" pitchFamily="18" charset="-122"/>
              </a:rPr>
              <a:t>宽窄要</a:t>
            </a:r>
            <a:r>
              <a:rPr lang="zh-CN" altLang="en-US" dirty="0">
                <a:solidFill>
                  <a:srgbClr val="221E1F"/>
                </a:solidFill>
                <a:latin typeface="Adobe 宋体 Std L" panose="02020300000000000000" pitchFamily="18" charset="-122"/>
                <a:ea typeface="Adobe 宋体 Std L" panose="02020300000000000000" pitchFamily="18" charset="-122"/>
              </a:rPr>
              <a:t>视右面部分而定。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2"/>
          <p:cNvSpPr txBox="1"/>
          <p:nvPr/>
        </p:nvSpPr>
        <p:spPr>
          <a:xfrm>
            <a:off x="316517" y="489381"/>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）三点水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上面点均为侧点，上点稍偏右，第二点稍偏左，第三点为提画。三笔要首尾呼应，气势连贯，整个偏旁的宽窄、长短要视右面部分而定。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09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08125" y="1876088"/>
            <a:ext cx="4095750" cy="61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5275" y="3846878"/>
            <a:ext cx="403860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2"/>
          <p:cNvSpPr txBox="1"/>
          <p:nvPr/>
        </p:nvSpPr>
        <p:spPr>
          <a:xfrm>
            <a:off x="316517" y="4413413"/>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）绞丝旁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第一笔为撇折，第二笔是撇提，指向字心，第三笔提画也指向字心。整个偏旁窄长，</a:t>
            </a:r>
            <a:r>
              <a:rPr lang="zh-CN" altLang="en-US" dirty="0" smtClean="0">
                <a:solidFill>
                  <a:srgbClr val="221E1F"/>
                </a:solidFill>
                <a:latin typeface="Adobe 宋体 Std L" panose="02020300000000000000" pitchFamily="18" charset="-122"/>
                <a:ea typeface="Adobe 宋体 Std L" panose="02020300000000000000" pitchFamily="18" charset="-122"/>
              </a:rPr>
              <a:t>笔画</a:t>
            </a:r>
            <a:r>
              <a:rPr lang="zh-CN" altLang="en-US" dirty="0">
                <a:solidFill>
                  <a:srgbClr val="221E1F"/>
                </a:solidFill>
                <a:latin typeface="Adobe 宋体 Std L" panose="02020300000000000000" pitchFamily="18" charset="-122"/>
                <a:ea typeface="Adobe 宋体 Std L" panose="02020300000000000000" pitchFamily="18" charset="-122"/>
              </a:rPr>
              <a:t>要错落有致。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19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8125" y="5437561"/>
            <a:ext cx="35623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7" y="2686997"/>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）食字旁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简化的食字旁，约占全字的五分之二。首撇略长，横钩宜缩，竖提起笔于撇与横钩的</a:t>
            </a:r>
            <a:r>
              <a:rPr lang="zh-CN" altLang="en-US" dirty="0" smtClean="0">
                <a:solidFill>
                  <a:srgbClr val="221E1F"/>
                </a:solidFill>
                <a:latin typeface="Adobe 宋体 Std L" panose="02020300000000000000" pitchFamily="18" charset="-122"/>
                <a:ea typeface="Adobe 宋体 Std L" panose="02020300000000000000" pitchFamily="18" charset="-122"/>
              </a:rPr>
              <a:t>相交</a:t>
            </a:r>
            <a:r>
              <a:rPr lang="zh-CN" altLang="en-US" dirty="0">
                <a:solidFill>
                  <a:srgbClr val="221E1F"/>
                </a:solidFill>
                <a:latin typeface="Adobe 宋体 Std L" panose="02020300000000000000" pitchFamily="18" charset="-122"/>
                <a:ea typeface="Adobe 宋体 Std L" panose="02020300000000000000" pitchFamily="18" charset="-122"/>
              </a:rPr>
              <a:t>垂线上，提画部分指向字心。</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2"/>
          <p:cNvSpPr txBox="1"/>
          <p:nvPr/>
        </p:nvSpPr>
        <p:spPr>
          <a:xfrm>
            <a:off x="316517" y="406400"/>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）马字旁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“马”字作左偏旁，约占一个全字的一半。横折要小一些，竖折折钩要伸展但不要</a:t>
            </a:r>
            <a:r>
              <a:rPr lang="zh-CN" altLang="en-US" dirty="0" smtClean="0">
                <a:solidFill>
                  <a:srgbClr val="221E1F"/>
                </a:solidFill>
                <a:latin typeface="Adobe 宋体 Std L" panose="02020300000000000000" pitchFamily="18" charset="-122"/>
                <a:ea typeface="Adobe 宋体 Std L" panose="02020300000000000000" pitchFamily="18" charset="-122"/>
              </a:rPr>
              <a:t>向右探</a:t>
            </a:r>
            <a:r>
              <a:rPr lang="zh-CN" altLang="en-US" dirty="0">
                <a:solidFill>
                  <a:srgbClr val="221E1F"/>
                </a:solidFill>
                <a:latin typeface="Adobe 宋体 Std L" panose="02020300000000000000" pitchFamily="18" charset="-122"/>
                <a:ea typeface="Adobe 宋体 Std L" panose="02020300000000000000" pitchFamily="18" charset="-122"/>
              </a:rPr>
              <a:t>出太多。整个偏旁的竖画部分都向左倾斜。提画微向左探出。</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316517" y="4778398"/>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8</a:t>
            </a:r>
            <a:r>
              <a:rPr lang="zh-CN" altLang="en-US" dirty="0">
                <a:solidFill>
                  <a:srgbClr val="221E1F"/>
                </a:solidFill>
                <a:latin typeface="Adobe 宋体 Std L" panose="02020300000000000000" pitchFamily="18" charset="-122"/>
                <a:ea typeface="Adobe 宋体 Std L" panose="02020300000000000000" pitchFamily="18" charset="-122"/>
              </a:rPr>
              <a:t>）土子旁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“土”作左偏旁，约占全字三分之一，上横短，下横变为提，整个偏旁短小，处于全</a:t>
            </a:r>
            <a:r>
              <a:rPr lang="zh-CN" altLang="en-US" dirty="0" smtClean="0">
                <a:solidFill>
                  <a:srgbClr val="221E1F"/>
                </a:solidFill>
                <a:latin typeface="Adobe 宋体 Std L" panose="02020300000000000000" pitchFamily="18" charset="-122"/>
                <a:ea typeface="Adobe 宋体 Std L" panose="02020300000000000000" pitchFamily="18" charset="-122"/>
              </a:rPr>
              <a:t>字的</a:t>
            </a:r>
            <a:r>
              <a:rPr lang="zh-CN" altLang="en-US" dirty="0">
                <a:solidFill>
                  <a:srgbClr val="221E1F"/>
                </a:solidFill>
                <a:latin typeface="Adobe 宋体 Std L" panose="02020300000000000000" pitchFamily="18" charset="-122"/>
                <a:ea typeface="Adobe 宋体 Std L" panose="02020300000000000000" pitchFamily="18" charset="-122"/>
              </a:rPr>
              <a:t>左上位置。</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29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41463" y="1831660"/>
            <a:ext cx="402907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1463" y="3984648"/>
            <a:ext cx="405765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1463" y="5783496"/>
            <a:ext cx="40100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7" y="2765435"/>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10</a:t>
            </a:r>
            <a:r>
              <a:rPr lang="zh-CN" altLang="en-US" dirty="0">
                <a:solidFill>
                  <a:srgbClr val="221E1F"/>
                </a:solidFill>
                <a:latin typeface="Adobe 宋体 Std L" panose="02020300000000000000" pitchFamily="18" charset="-122"/>
                <a:ea typeface="Adobe 宋体 Std L" panose="02020300000000000000" pitchFamily="18" charset="-122"/>
              </a:rPr>
              <a:t>）王字旁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上横长于中横，下横变为提，略向左伸展。整个字旁一般处于字的左侧偏上部位。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316517" y="4349652"/>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11</a:t>
            </a:r>
            <a:r>
              <a:rPr lang="zh-CN" altLang="en-US" dirty="0">
                <a:solidFill>
                  <a:srgbClr val="221E1F"/>
                </a:solidFill>
                <a:latin typeface="Adobe 宋体 Std L" panose="02020300000000000000" pitchFamily="18" charset="-122"/>
                <a:ea typeface="Adobe 宋体 Std L" panose="02020300000000000000" pitchFamily="18" charset="-122"/>
              </a:rPr>
              <a:t>）牛字旁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“牛”字作左偏旁，约占全字三分之一，形体窄长，其长短视右偏旁而定。左撇短小</a:t>
            </a:r>
            <a:r>
              <a:rPr lang="zh-CN" altLang="en-US" dirty="0" smtClean="0">
                <a:solidFill>
                  <a:srgbClr val="221E1F"/>
                </a:solidFill>
                <a:latin typeface="Adobe 宋体 Std L" panose="02020300000000000000" pitchFamily="18" charset="-122"/>
                <a:ea typeface="Adobe 宋体 Std L" panose="02020300000000000000" pitchFamily="18" charset="-122"/>
              </a:rPr>
              <a:t>，横</a:t>
            </a:r>
            <a:r>
              <a:rPr lang="zh-CN" altLang="en-US" dirty="0">
                <a:solidFill>
                  <a:srgbClr val="221E1F"/>
                </a:solidFill>
                <a:latin typeface="Adobe 宋体 Std L" panose="02020300000000000000" pitchFamily="18" charset="-122"/>
                <a:ea typeface="Adobe 宋体 Std L" panose="02020300000000000000" pitchFamily="18" charset="-122"/>
              </a:rPr>
              <a:t>短竖长，提画左伸右缩指向字心。</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316517" y="753517"/>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9</a:t>
            </a:r>
            <a:r>
              <a:rPr lang="zh-CN" altLang="en-US" dirty="0">
                <a:solidFill>
                  <a:srgbClr val="221E1F"/>
                </a:solidFill>
                <a:latin typeface="Adobe 宋体 Std L" panose="02020300000000000000" pitchFamily="18" charset="-122"/>
                <a:ea typeface="Adobe 宋体 Std L" panose="02020300000000000000" pitchFamily="18" charset="-122"/>
              </a:rPr>
              <a:t>）女字旁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“女”字作左偏旁，约占全字一少半，形体窄长。撇点起笔于偏旁的右上，撇的部分长</a:t>
            </a:r>
            <a:r>
              <a:rPr lang="zh-CN" altLang="en-US" dirty="0" smtClean="0">
                <a:solidFill>
                  <a:srgbClr val="221E1F"/>
                </a:solidFill>
                <a:latin typeface="Adobe 宋体 Std L" panose="02020300000000000000" pitchFamily="18" charset="-122"/>
                <a:ea typeface="Adobe 宋体 Std L" panose="02020300000000000000" pitchFamily="18" charset="-122"/>
              </a:rPr>
              <a:t>，点</a:t>
            </a:r>
            <a:r>
              <a:rPr lang="zh-CN" altLang="en-US" dirty="0">
                <a:solidFill>
                  <a:srgbClr val="221E1F"/>
                </a:solidFill>
                <a:latin typeface="Adobe 宋体 Std L" panose="02020300000000000000" pitchFamily="18" charset="-122"/>
                <a:ea typeface="Adobe 宋体 Std L" panose="02020300000000000000" pitchFamily="18" charset="-122"/>
              </a:rPr>
              <a:t>的部分稍短。第二撇起笔于点的收笔处的垂线上。横变平提，左伸右缩。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39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75707" y="2183638"/>
            <a:ext cx="40767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5707" y="3772882"/>
            <a:ext cx="40671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2640" y="5775011"/>
            <a:ext cx="40767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6" y="2180608"/>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13</a:t>
            </a:r>
            <a:r>
              <a:rPr lang="zh-CN" altLang="en-US" dirty="0">
                <a:solidFill>
                  <a:srgbClr val="221E1F"/>
                </a:solidFill>
                <a:latin typeface="Adobe 宋体 Std L" panose="02020300000000000000" pitchFamily="18" charset="-122"/>
                <a:ea typeface="Adobe 宋体 Std L" panose="02020300000000000000" pitchFamily="18" charset="-122"/>
              </a:rPr>
              <a:t>）金字旁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简化的“金”字旁，第一笔左撇稍长。第二笔应为横，不要写成点。第二横与第一横等长</a:t>
            </a:r>
            <a:r>
              <a:rPr lang="zh-CN" altLang="en-US" dirty="0" smtClean="0">
                <a:solidFill>
                  <a:srgbClr val="221E1F"/>
                </a:solidFill>
                <a:latin typeface="Adobe 宋体 Std L" panose="02020300000000000000" pitchFamily="18" charset="-122"/>
                <a:ea typeface="Adobe 宋体 Std L" panose="02020300000000000000" pitchFamily="18" charset="-122"/>
              </a:rPr>
              <a:t>，第三</a:t>
            </a:r>
            <a:r>
              <a:rPr lang="zh-CN" altLang="en-US" dirty="0">
                <a:solidFill>
                  <a:srgbClr val="221E1F"/>
                </a:solidFill>
                <a:latin typeface="Adobe 宋体 Std L" panose="02020300000000000000" pitchFamily="18" charset="-122"/>
                <a:ea typeface="Adobe 宋体 Std L" panose="02020300000000000000" pitchFamily="18" charset="-122"/>
              </a:rPr>
              <a:t>横稍长。竖提起笔于第二横的中垂线上，提画部分的收笔处与第一横收笔处在一垂线上。</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316517" y="4349652"/>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14</a:t>
            </a:r>
            <a:r>
              <a:rPr lang="zh-CN" altLang="en-US" dirty="0">
                <a:solidFill>
                  <a:srgbClr val="221E1F"/>
                </a:solidFill>
                <a:latin typeface="Adobe 宋体 Std L" panose="02020300000000000000" pitchFamily="18" charset="-122"/>
                <a:ea typeface="Adobe 宋体 Std L" panose="02020300000000000000" pitchFamily="18" charset="-122"/>
              </a:rPr>
              <a:t>）耳字旁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“耳”字作左偏旁，形体窄长，约占全字三分之一。横画部分适当向上倾斜，竖画</a:t>
            </a:r>
            <a:r>
              <a:rPr lang="zh-CN" altLang="en-US" dirty="0" smtClean="0">
                <a:solidFill>
                  <a:srgbClr val="221E1F"/>
                </a:solidFill>
                <a:latin typeface="Adobe 宋体 Std L" panose="02020300000000000000" pitchFamily="18" charset="-122"/>
                <a:ea typeface="Adobe 宋体 Std L" panose="02020300000000000000" pitchFamily="18" charset="-122"/>
              </a:rPr>
              <a:t>部分互相</a:t>
            </a:r>
            <a:r>
              <a:rPr lang="zh-CN" altLang="en-US" dirty="0">
                <a:solidFill>
                  <a:srgbClr val="221E1F"/>
                </a:solidFill>
                <a:latin typeface="Adobe 宋体 Std L" panose="02020300000000000000" pitchFamily="18" charset="-122"/>
                <a:ea typeface="Adobe 宋体 Std L" panose="02020300000000000000" pitchFamily="18" charset="-122"/>
              </a:rPr>
              <a:t>平行，提画指向字心，提尖出垂露竖外。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4" name="文本框 2"/>
          <p:cNvSpPr txBox="1"/>
          <p:nvPr/>
        </p:nvSpPr>
        <p:spPr>
          <a:xfrm>
            <a:off x="316517" y="0"/>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12</a:t>
            </a:r>
            <a:r>
              <a:rPr lang="zh-CN" altLang="en-US" dirty="0">
                <a:solidFill>
                  <a:srgbClr val="221E1F"/>
                </a:solidFill>
                <a:latin typeface="Adobe 宋体 Std L" panose="02020300000000000000" pitchFamily="18" charset="-122"/>
                <a:ea typeface="Adobe 宋体 Std L" panose="02020300000000000000" pitchFamily="18" charset="-122"/>
              </a:rPr>
              <a:t>）车字旁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简化的车字旁，约占全字的一少半。形体窄长，其长短视右偏旁而定。撇折起笔于竖</a:t>
            </a:r>
            <a:r>
              <a:rPr lang="zh-CN" altLang="en-US" dirty="0" smtClean="0">
                <a:solidFill>
                  <a:srgbClr val="221E1F"/>
                </a:solidFill>
                <a:latin typeface="Adobe 宋体 Std L" panose="02020300000000000000" pitchFamily="18" charset="-122"/>
                <a:ea typeface="Adobe 宋体 Std L" panose="02020300000000000000" pitchFamily="18" charset="-122"/>
              </a:rPr>
              <a:t>的延长线</a:t>
            </a:r>
            <a:r>
              <a:rPr lang="zh-CN" altLang="en-US" dirty="0">
                <a:solidFill>
                  <a:srgbClr val="221E1F"/>
                </a:solidFill>
                <a:latin typeface="Adobe 宋体 Std L" panose="02020300000000000000" pitchFamily="18" charset="-122"/>
                <a:ea typeface="Adobe 宋体 Std L" panose="02020300000000000000" pitchFamily="18" charset="-122"/>
              </a:rPr>
              <a:t>上。下横变提，指向字心</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49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02909" y="1309461"/>
            <a:ext cx="404812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8145" y="3601204"/>
            <a:ext cx="40481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8146" y="5779773"/>
            <a:ext cx="40576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66700" y="320675"/>
            <a:ext cx="4166870" cy="6321425"/>
          </a:xfrm>
          <a:prstGeom prst="rect">
            <a:avLst/>
          </a:prstGeom>
          <a:noFill/>
        </p:spPr>
        <p:txBody>
          <a:bodyPr wrap="square" rtlCol="0" anchor="t">
            <a:noAutofit/>
          </a:bodyPr>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sym typeface="+mn-ea"/>
              </a:rPr>
              <a:t>（五）楷书</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sym typeface="+mn-ea"/>
              </a:rPr>
              <a:t>在章草发展为今草的同时，隶书沿着另一条线索发展为楷书。从东汉熹平陶瓶题字</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可以看出</a:t>
            </a:r>
            <a:r>
              <a:rPr lang="zh-CN" altLang="en-US" dirty="0">
                <a:solidFill>
                  <a:srgbClr val="221E1F"/>
                </a:solidFill>
                <a:latin typeface="Adobe 宋体 Std L" panose="02020300000000000000" pitchFamily="18" charset="-122"/>
                <a:ea typeface="Adobe 宋体 Std L" panose="02020300000000000000" pitchFamily="18" charset="-122"/>
                <a:sym typeface="+mn-ea"/>
              </a:rPr>
              <a:t>，其中大多数字褪去隶书的挑脚，已是一种稚拙的楷书。楷书把隶书点画的波磔改为平直</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，把</a:t>
            </a:r>
            <a:r>
              <a:rPr lang="zh-CN" altLang="en-US" dirty="0">
                <a:solidFill>
                  <a:srgbClr val="221E1F"/>
                </a:solidFill>
                <a:latin typeface="Adobe 宋体 Std L" panose="02020300000000000000" pitchFamily="18" charset="-122"/>
                <a:ea typeface="Adobe 宋体 Std L" panose="02020300000000000000" pitchFamily="18" charset="-122"/>
                <a:sym typeface="+mn-ea"/>
              </a:rPr>
              <a:t>形体的扁平变为方正。这样点画清楚，结体端正，既便于书写，又易于辨认。所以楷书</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一经</a:t>
            </a:r>
            <a:r>
              <a:rPr lang="zh-CN" altLang="en-US" dirty="0">
                <a:solidFill>
                  <a:srgbClr val="221E1F"/>
                </a:solidFill>
                <a:latin typeface="Adobe 宋体 Std L" panose="02020300000000000000" pitchFamily="18" charset="-122"/>
                <a:ea typeface="Adobe 宋体 Std L" panose="02020300000000000000" pitchFamily="18" charset="-122"/>
                <a:sym typeface="+mn-ea"/>
              </a:rPr>
              <a:t>形成，字体便长期保持稳定，直沿用至今，十几个世纪以来的书法艺术史，都离不开因</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楷书</a:t>
            </a:r>
            <a:r>
              <a:rPr lang="zh-CN" altLang="en-US" dirty="0">
                <a:solidFill>
                  <a:srgbClr val="221E1F"/>
                </a:solidFill>
                <a:latin typeface="Adobe 宋体 Std L" panose="02020300000000000000" pitchFamily="18" charset="-122"/>
                <a:ea typeface="Adobe 宋体 Std L" panose="02020300000000000000" pitchFamily="18" charset="-122"/>
                <a:sym typeface="+mn-ea"/>
              </a:rPr>
              <a:t>产生、成熟和普遍使用而带来的影响</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a:t>
            </a:r>
            <a:endParaRPr lang="zh-CN" altLang="en-US" dirty="0" smtClean="0">
              <a:solidFill>
                <a:srgbClr val="221E1F"/>
              </a:solidFill>
              <a:latin typeface="Adobe 宋体 Std L" panose="02020300000000000000" pitchFamily="18" charset="-122"/>
              <a:ea typeface="Adobe 宋体 Std L" panose="02020300000000000000" pitchFamily="18" charset="-122"/>
              <a:sym typeface="+mn-ea"/>
            </a:endParaRPr>
          </a:p>
        </p:txBody>
      </p:sp>
      <p:pic>
        <p:nvPicPr>
          <p:cNvPr id="5" name="图片 4"/>
          <p:cNvPicPr>
            <a:picLocks noChangeAspect="1"/>
          </p:cNvPicPr>
          <p:nvPr/>
        </p:nvPicPr>
        <p:blipFill>
          <a:blip r:embed="rId1"/>
          <a:stretch>
            <a:fillRect/>
          </a:stretch>
        </p:blipFill>
        <p:spPr>
          <a:xfrm>
            <a:off x="5506720" y="262255"/>
            <a:ext cx="2602230" cy="5459095"/>
          </a:xfrm>
          <a:prstGeom prst="rect">
            <a:avLst/>
          </a:prstGeom>
        </p:spPr>
      </p:pic>
      <p:pic>
        <p:nvPicPr>
          <p:cNvPr id="6" name="图片 5"/>
          <p:cNvPicPr>
            <a:picLocks noChangeAspect="1"/>
          </p:cNvPicPr>
          <p:nvPr/>
        </p:nvPicPr>
        <p:blipFill>
          <a:blip r:embed="rId2"/>
          <a:stretch>
            <a:fillRect/>
          </a:stretch>
        </p:blipFill>
        <p:spPr>
          <a:xfrm>
            <a:off x="8773160" y="560070"/>
            <a:ext cx="3025775" cy="4863465"/>
          </a:xfrm>
          <a:prstGeom prst="rect">
            <a:avLst/>
          </a:prstGeom>
        </p:spPr>
      </p:pic>
      <p:sp>
        <p:nvSpPr>
          <p:cNvPr id="7" name="文本框 6"/>
          <p:cNvSpPr txBox="1"/>
          <p:nvPr/>
        </p:nvSpPr>
        <p:spPr>
          <a:xfrm>
            <a:off x="5634990" y="5988050"/>
            <a:ext cx="2645410" cy="368300"/>
          </a:xfrm>
          <a:prstGeom prst="rect">
            <a:avLst/>
          </a:prstGeom>
          <a:noFill/>
        </p:spPr>
        <p:txBody>
          <a:bodyPr wrap="square" rtlCol="0" anchor="t">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1-10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郑文公</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碑</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sp>
        <p:nvSpPr>
          <p:cNvPr id="8" name="文本框 7"/>
          <p:cNvSpPr txBox="1"/>
          <p:nvPr/>
        </p:nvSpPr>
        <p:spPr>
          <a:xfrm>
            <a:off x="9057005" y="5853430"/>
            <a:ext cx="2645410" cy="368300"/>
          </a:xfrm>
          <a:prstGeom prst="rect">
            <a:avLst/>
          </a:prstGeom>
          <a:noFill/>
        </p:spPr>
        <p:txBody>
          <a:bodyPr wrap="square" rtlCol="0" anchor="t">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1-11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宣示表</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6" y="1915206"/>
            <a:ext cx="11106756" cy="2957605"/>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缩捺为点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这类偏旁的结构单位原来都有一捺，由于它妨碍了右侧结构单位的安排，为了处理好</a:t>
            </a:r>
            <a:r>
              <a:rPr lang="zh-CN" altLang="en-US" dirty="0" smtClean="0">
                <a:solidFill>
                  <a:srgbClr val="221E1F"/>
                </a:solidFill>
                <a:latin typeface="Adobe 宋体 Std L" panose="02020300000000000000" pitchFamily="18" charset="-122"/>
                <a:ea typeface="Adobe 宋体 Std L" panose="02020300000000000000" pitchFamily="18" charset="-122"/>
              </a:rPr>
              <a:t>左右</a:t>
            </a:r>
            <a:r>
              <a:rPr lang="zh-CN" altLang="en-US" dirty="0">
                <a:solidFill>
                  <a:srgbClr val="221E1F"/>
                </a:solidFill>
                <a:latin typeface="Adobe 宋体 Std L" panose="02020300000000000000" pitchFamily="18" charset="-122"/>
                <a:ea typeface="Adobe 宋体 Std L" panose="02020300000000000000" pitchFamily="18" charset="-122"/>
              </a:rPr>
              <a:t>两部分的关系，于是将捺缩小为反捺（变成点），以呈让右之势。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）火字旁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“火”作左偏旁，约占全字的三分之一。第一笔为垂点，与第二笔短撇要呼应。第三</a:t>
            </a:r>
            <a:r>
              <a:rPr lang="zh-CN" altLang="en-US" dirty="0" smtClean="0">
                <a:solidFill>
                  <a:srgbClr val="221E1F"/>
                </a:solidFill>
                <a:latin typeface="Adobe 宋体 Std L" panose="02020300000000000000" pitchFamily="18" charset="-122"/>
                <a:ea typeface="Adobe 宋体 Std L" panose="02020300000000000000" pitchFamily="18" charset="-122"/>
              </a:rPr>
              <a:t>笔为</a:t>
            </a:r>
            <a:r>
              <a:rPr lang="zh-CN" altLang="en-US" dirty="0">
                <a:solidFill>
                  <a:srgbClr val="221E1F"/>
                </a:solidFill>
                <a:latin typeface="Adobe 宋体 Std L" panose="02020300000000000000" pitchFamily="18" charset="-122"/>
                <a:ea typeface="Adobe 宋体 Std L" panose="02020300000000000000" pitchFamily="18" charset="-122"/>
              </a:rPr>
              <a:t>竖撇。第四笔变捺为点</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4" name="文本框 2"/>
          <p:cNvSpPr txBox="1"/>
          <p:nvPr/>
        </p:nvSpPr>
        <p:spPr>
          <a:xfrm>
            <a:off x="316517" y="0"/>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15</a:t>
            </a:r>
            <a:r>
              <a:rPr lang="zh-CN" altLang="en-US" dirty="0">
                <a:solidFill>
                  <a:srgbClr val="221E1F"/>
                </a:solidFill>
                <a:latin typeface="Adobe 宋体 Std L" panose="02020300000000000000" pitchFamily="18" charset="-122"/>
                <a:ea typeface="Adobe 宋体 Std L" panose="02020300000000000000" pitchFamily="18" charset="-122"/>
              </a:rPr>
              <a:t>）舟字旁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“舟”字作左偏旁，形体窄长，约占全字的少一半。第一笔为短撇。第二笔为竖撇。</a:t>
            </a:r>
            <a:r>
              <a:rPr lang="zh-CN" altLang="en-US" dirty="0" smtClean="0">
                <a:solidFill>
                  <a:srgbClr val="221E1F"/>
                </a:solidFill>
                <a:latin typeface="Adobe 宋体 Std L" panose="02020300000000000000" pitchFamily="18" charset="-122"/>
                <a:ea typeface="Adobe 宋体 Std L" panose="02020300000000000000" pitchFamily="18" charset="-122"/>
              </a:rPr>
              <a:t>横折</a:t>
            </a:r>
            <a:r>
              <a:rPr lang="zh-CN" altLang="en-US" dirty="0">
                <a:solidFill>
                  <a:srgbClr val="221E1F"/>
                </a:solidFill>
                <a:latin typeface="Adobe 宋体 Std L" panose="02020300000000000000" pitchFamily="18" charset="-122"/>
                <a:ea typeface="Adobe 宋体 Std L" panose="02020300000000000000" pitchFamily="18" charset="-122"/>
              </a:rPr>
              <a:t>钩要窄直。第五笔为提笔画，指向字心，但不能过横折钩的竖线部分。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60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98144" y="1372281"/>
            <a:ext cx="404812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0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6719" y="4454298"/>
            <a:ext cx="40195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文本框 2"/>
          <p:cNvSpPr txBox="1"/>
          <p:nvPr/>
        </p:nvSpPr>
        <p:spPr>
          <a:xfrm>
            <a:off x="316516" y="5016273"/>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）木字旁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“木”作左偏旁，短横宜左缩右伸并稍向右上倾斜。竖为垂露。撇画与横画同向左伸</a:t>
            </a:r>
            <a:r>
              <a:rPr lang="zh-CN" altLang="en-US" dirty="0" smtClean="0">
                <a:solidFill>
                  <a:srgbClr val="221E1F"/>
                </a:solidFill>
                <a:latin typeface="Adobe 宋体 Std L" panose="02020300000000000000" pitchFamily="18" charset="-122"/>
                <a:ea typeface="Adobe 宋体 Std L" panose="02020300000000000000" pitchFamily="18" charset="-122"/>
              </a:rPr>
              <a:t>，但</a:t>
            </a:r>
            <a:r>
              <a:rPr lang="zh-CN" altLang="en-US" dirty="0">
                <a:solidFill>
                  <a:srgbClr val="221E1F"/>
                </a:solidFill>
                <a:latin typeface="Adobe 宋体 Std L" panose="02020300000000000000" pitchFamily="18" charset="-122"/>
                <a:ea typeface="Adobe 宋体 Std L" panose="02020300000000000000" pitchFamily="18" charset="-122"/>
              </a:rPr>
              <a:t>应长短错落。第四笔捺变点。整个偏旁的宽窄视右面部分而定。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60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8144" y="6296025"/>
            <a:ext cx="40386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6" y="2307092"/>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）衣字旁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“衣”作左偏旁，上点中心与竖画正对。横变短与撇相连成一笔，为横撇。竖变垂露竖（</a:t>
            </a:r>
            <a:r>
              <a:rPr lang="zh-CN" altLang="en-US" dirty="0" smtClean="0">
                <a:solidFill>
                  <a:srgbClr val="221E1F"/>
                </a:solidFill>
                <a:latin typeface="Adobe 宋体 Std L" panose="02020300000000000000" pitchFamily="18" charset="-122"/>
                <a:ea typeface="Adobe 宋体 Std L" panose="02020300000000000000" pitchFamily="18" charset="-122"/>
              </a:rPr>
              <a:t>一般</a:t>
            </a:r>
            <a:r>
              <a:rPr lang="zh-CN" altLang="en-US" dirty="0">
                <a:solidFill>
                  <a:srgbClr val="221E1F"/>
                </a:solidFill>
                <a:latin typeface="Adobe 宋体 Std L" panose="02020300000000000000" pitchFamily="18" charset="-122"/>
                <a:ea typeface="Adobe 宋体 Std L" panose="02020300000000000000" pitchFamily="18" charset="-122"/>
              </a:rPr>
              <a:t>上细下粗）。第四笔为短撇，第五笔变捺为点。整个偏旁约占全字的三分之一。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4" name="文本框 2"/>
          <p:cNvSpPr txBox="1"/>
          <p:nvPr/>
        </p:nvSpPr>
        <p:spPr>
          <a:xfrm>
            <a:off x="316517" y="0"/>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）示字旁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“示”作左偏旁，第一笔变短横为点，点的中心与竖画相对。第二笔为横撇，一般横短撇长</a:t>
            </a:r>
            <a:r>
              <a:rPr lang="zh-CN" altLang="en-US" dirty="0" smtClean="0">
                <a:solidFill>
                  <a:srgbClr val="221E1F"/>
                </a:solidFill>
                <a:latin typeface="Adobe 宋体 Std L" panose="02020300000000000000" pitchFamily="18" charset="-122"/>
                <a:ea typeface="Adobe 宋体 Std L" panose="02020300000000000000" pitchFamily="18" charset="-122"/>
              </a:rPr>
              <a:t>。第三</a:t>
            </a:r>
            <a:r>
              <a:rPr lang="zh-CN" altLang="en-US" dirty="0">
                <a:solidFill>
                  <a:srgbClr val="221E1F"/>
                </a:solidFill>
                <a:latin typeface="Adobe 宋体 Std L" panose="02020300000000000000" pitchFamily="18" charset="-122"/>
                <a:ea typeface="Adobe 宋体 Std L" panose="02020300000000000000" pitchFamily="18" charset="-122"/>
              </a:rPr>
              <a:t>笔为垂露竖。第四笔为侧点。整个偏旁约占全字三分之一。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316516" y="4565195"/>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）禾字旁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“禾”作左偏旁，上撇为平撇，其他与木字旁相同，整个偏旁的宽窄长短也要视右面</a:t>
            </a:r>
            <a:r>
              <a:rPr lang="zh-CN" altLang="en-US" dirty="0" smtClean="0">
                <a:solidFill>
                  <a:srgbClr val="221E1F"/>
                </a:solidFill>
                <a:latin typeface="Adobe 宋体 Std L" panose="02020300000000000000" pitchFamily="18" charset="-122"/>
                <a:ea typeface="Adobe 宋体 Std L" panose="02020300000000000000" pitchFamily="18" charset="-122"/>
              </a:rPr>
              <a:t>部分</a:t>
            </a:r>
            <a:r>
              <a:rPr lang="zh-CN" altLang="en-US" dirty="0">
                <a:solidFill>
                  <a:srgbClr val="221E1F"/>
                </a:solidFill>
                <a:latin typeface="Adobe 宋体 Std L" panose="02020300000000000000" pitchFamily="18" charset="-122"/>
                <a:ea typeface="Adobe 宋体 Std L" panose="02020300000000000000" pitchFamily="18" charset="-122"/>
              </a:rPr>
              <a:t>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70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44853" y="1353231"/>
            <a:ext cx="404812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3903" y="3737213"/>
            <a:ext cx="40290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3903" y="5579818"/>
            <a:ext cx="40386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6" y="1928813"/>
            <a:ext cx="11106756" cy="2126608"/>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垂露竖做主笔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这类偏旁笔画少，有一条垂露竖做主笔，以表示笔意未尽，写时要窄直，有让右之势。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）单人旁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单人旁的撇为短撇，竖为垂露，其起笔处在撇的中腰部。整个偏旁的宽窄长短要视</a:t>
            </a:r>
            <a:r>
              <a:rPr lang="zh-CN" altLang="en-US" dirty="0" smtClean="0">
                <a:solidFill>
                  <a:srgbClr val="221E1F"/>
                </a:solidFill>
                <a:latin typeface="Adobe 宋体 Std L" panose="02020300000000000000" pitchFamily="18" charset="-122"/>
                <a:ea typeface="Adobe 宋体 Std L" panose="02020300000000000000" pitchFamily="18" charset="-122"/>
              </a:rPr>
              <a:t>右面部分</a:t>
            </a:r>
            <a:r>
              <a:rPr lang="zh-CN" altLang="en-US" dirty="0">
                <a:solidFill>
                  <a:srgbClr val="221E1F"/>
                </a:solidFill>
                <a:latin typeface="Adobe 宋体 Std L" panose="02020300000000000000" pitchFamily="18" charset="-122"/>
                <a:ea typeface="Adobe 宋体 Std L" panose="02020300000000000000" pitchFamily="18" charset="-122"/>
              </a:rPr>
              <a:t>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4" name="文本框 2"/>
          <p:cNvSpPr txBox="1"/>
          <p:nvPr/>
        </p:nvSpPr>
        <p:spPr>
          <a:xfrm>
            <a:off x="316517" y="0"/>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）米字旁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“米”作左偏旁，上两点首尾呼应。短横位置偏上，左伸右缩稍向右上斜。竖为垂露</a:t>
            </a:r>
            <a:r>
              <a:rPr lang="zh-CN" altLang="en-US" dirty="0" smtClean="0">
                <a:solidFill>
                  <a:srgbClr val="221E1F"/>
                </a:solidFill>
                <a:latin typeface="Adobe 宋体 Std L" panose="02020300000000000000" pitchFamily="18" charset="-122"/>
                <a:ea typeface="Adobe 宋体 Std L" panose="02020300000000000000" pitchFamily="18" charset="-122"/>
              </a:rPr>
              <a:t>。左下</a:t>
            </a:r>
            <a:r>
              <a:rPr lang="zh-CN" altLang="en-US" dirty="0">
                <a:solidFill>
                  <a:srgbClr val="221E1F"/>
                </a:solidFill>
                <a:latin typeface="Adobe 宋体 Std L" panose="02020300000000000000" pitchFamily="18" charset="-122"/>
                <a:ea typeface="Adobe 宋体 Std L" panose="02020300000000000000" pitchFamily="18" charset="-122"/>
              </a:rPr>
              <a:t>撇不宜伸展。右下捺为点。整个偏旁约占全字的二分之一。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316516" y="4345933"/>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）左双耳</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左双耳的横撇弯钩起笔要轻，横与撇的连接用折法，撇与弯钩的连接用撇点法，连接</a:t>
            </a:r>
            <a:r>
              <a:rPr lang="zh-CN" altLang="en-US" dirty="0" smtClean="0">
                <a:solidFill>
                  <a:srgbClr val="221E1F"/>
                </a:solidFill>
                <a:latin typeface="Adobe 宋体 Std L" panose="02020300000000000000" pitchFamily="18" charset="-122"/>
                <a:ea typeface="Adobe 宋体 Std L" panose="02020300000000000000" pitchFamily="18" charset="-122"/>
              </a:rPr>
              <a:t>处呈</a:t>
            </a:r>
            <a:r>
              <a:rPr lang="zh-CN" altLang="en-US" dirty="0">
                <a:solidFill>
                  <a:srgbClr val="221E1F"/>
                </a:solidFill>
                <a:latin typeface="Adobe 宋体 Std L" panose="02020300000000000000" pitchFamily="18" charset="-122"/>
                <a:ea typeface="Adobe 宋体 Std L" panose="02020300000000000000" pitchFamily="18" charset="-122"/>
              </a:rPr>
              <a:t>虚尖状，横撇的尖端与弯钩外缘在一条垂线上。竖为垂露。整个偏旁要窄长，略占全字</a:t>
            </a:r>
            <a:r>
              <a:rPr lang="zh-CN" altLang="en-US" dirty="0" smtClean="0">
                <a:solidFill>
                  <a:srgbClr val="221E1F"/>
                </a:solidFill>
                <a:latin typeface="Adobe 宋体 Std L" panose="02020300000000000000" pitchFamily="18" charset="-122"/>
                <a:ea typeface="Adobe 宋体 Std L" panose="02020300000000000000" pitchFamily="18" charset="-122"/>
              </a:rPr>
              <a:t>的三分之一</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80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83406" y="1343478"/>
            <a:ext cx="40290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3406" y="3764908"/>
            <a:ext cx="35242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3406" y="5776054"/>
            <a:ext cx="40195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6" y="2219325"/>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）竖心旁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竖心旁的左点为垂点。右点为侧点，略高于左点，并彼此呼应。竖为垂露。整个偏旁窄长</a:t>
            </a:r>
            <a:r>
              <a:rPr lang="zh-CN" altLang="en-US" dirty="0" smtClean="0">
                <a:solidFill>
                  <a:srgbClr val="221E1F"/>
                </a:solidFill>
                <a:latin typeface="Adobe 宋体 Std L" panose="02020300000000000000" pitchFamily="18" charset="-122"/>
                <a:ea typeface="Adobe 宋体 Std L" panose="02020300000000000000" pitchFamily="18" charset="-122"/>
              </a:rPr>
              <a:t>，其</a:t>
            </a:r>
            <a:r>
              <a:rPr lang="zh-CN" altLang="en-US" dirty="0">
                <a:solidFill>
                  <a:srgbClr val="221E1F"/>
                </a:solidFill>
                <a:latin typeface="Adobe 宋体 Std L" panose="02020300000000000000" pitchFamily="18" charset="-122"/>
                <a:ea typeface="Adobe 宋体 Std L" panose="02020300000000000000" pitchFamily="18" charset="-122"/>
              </a:rPr>
              <a:t>宽窄略占全字的三分之一。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4" name="文本框 2"/>
          <p:cNvSpPr txBox="1"/>
          <p:nvPr/>
        </p:nvSpPr>
        <p:spPr>
          <a:xfrm>
            <a:off x="316517" y="0"/>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）双人旁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双人旁的第一撇稍短，第二撇起笔于第一撇的中腹，略细长些，两撇呈平行状。竖为垂露</a:t>
            </a:r>
            <a:r>
              <a:rPr lang="zh-CN" altLang="en-US" dirty="0" smtClean="0">
                <a:solidFill>
                  <a:srgbClr val="221E1F"/>
                </a:solidFill>
                <a:latin typeface="Adobe 宋体 Std L" panose="02020300000000000000" pitchFamily="18" charset="-122"/>
                <a:ea typeface="Adobe 宋体 Std L" panose="02020300000000000000" pitchFamily="18" charset="-122"/>
              </a:rPr>
              <a:t>，起笔</a:t>
            </a:r>
            <a:r>
              <a:rPr lang="zh-CN" altLang="en-US" dirty="0">
                <a:solidFill>
                  <a:srgbClr val="221E1F"/>
                </a:solidFill>
                <a:latin typeface="Adobe 宋体 Std L" panose="02020300000000000000" pitchFamily="18" charset="-122"/>
                <a:ea typeface="Adobe 宋体 Std L" panose="02020300000000000000" pitchFamily="18" charset="-122"/>
              </a:rPr>
              <a:t>于第二撇的中腹。整个偏旁长短、宽窄要视右面部分而定。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316517" y="4374961"/>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）巾字旁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“巾”作左偏旁，体形窄长约占全字的三分之一。左竖短与横折钩中的竖画部分长短</a:t>
            </a:r>
            <a:r>
              <a:rPr lang="zh-CN" altLang="en-US" dirty="0" smtClean="0">
                <a:solidFill>
                  <a:srgbClr val="221E1F"/>
                </a:solidFill>
                <a:latin typeface="Adobe 宋体 Std L" panose="02020300000000000000" pitchFamily="18" charset="-122"/>
                <a:ea typeface="Adobe 宋体 Std L" panose="02020300000000000000" pitchFamily="18" charset="-122"/>
              </a:rPr>
              <a:t>差不多</a:t>
            </a:r>
            <a:r>
              <a:rPr lang="zh-CN" altLang="en-US" dirty="0">
                <a:solidFill>
                  <a:srgbClr val="221E1F"/>
                </a:solidFill>
                <a:latin typeface="Adobe 宋体 Std L" panose="02020300000000000000" pitchFamily="18" charset="-122"/>
                <a:ea typeface="Adobe 宋体 Std L" panose="02020300000000000000" pitchFamily="18" charset="-122"/>
              </a:rPr>
              <a:t>。中竖为垂露。整个偏旁中的竖画部分近于平行。</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890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93385" y="1420045"/>
            <a:ext cx="406717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3385" y="3654209"/>
            <a:ext cx="404812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1960" y="5781270"/>
            <a:ext cx="4038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6" y="2455575"/>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）日字旁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“日”作左偏旁，形体窄长些，竖画部分和横画部分要互相平行。整个偏旁略占全字</a:t>
            </a:r>
            <a:r>
              <a:rPr lang="zh-CN" altLang="en-US" dirty="0" smtClean="0">
                <a:solidFill>
                  <a:srgbClr val="221E1F"/>
                </a:solidFill>
                <a:latin typeface="Adobe 宋体 Std L" panose="02020300000000000000" pitchFamily="18" charset="-122"/>
                <a:ea typeface="Adobe 宋体 Std L" panose="02020300000000000000" pitchFamily="18" charset="-122"/>
              </a:rPr>
              <a:t>三分之一</a:t>
            </a:r>
            <a:r>
              <a:rPr lang="zh-CN" altLang="en-US" dirty="0">
                <a:solidFill>
                  <a:srgbClr val="221E1F"/>
                </a:solidFill>
                <a:latin typeface="Adobe 宋体 Std L" panose="02020300000000000000" pitchFamily="18" charset="-122"/>
                <a:ea typeface="Adobe 宋体 Std L" panose="02020300000000000000" pitchFamily="18" charset="-122"/>
              </a:rPr>
              <a:t>，处于全字的中部。</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4" name="文本框 2"/>
          <p:cNvSpPr txBox="1"/>
          <p:nvPr/>
        </p:nvSpPr>
        <p:spPr>
          <a:xfrm>
            <a:off x="316517" y="0"/>
            <a:ext cx="11425540" cy="2169825"/>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变形左偏旁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这类偏旁的特点是原形态稍有变化，一般写得修长些，以适应右面的结构。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）口字旁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“口”作左偏旁，形体窄长些，也要写成上宽下窄状，其大小要视右面部分而定，但</a:t>
            </a:r>
            <a:r>
              <a:rPr lang="zh-CN" altLang="en-US" dirty="0" smtClean="0">
                <a:solidFill>
                  <a:srgbClr val="221E1F"/>
                </a:solidFill>
                <a:latin typeface="Adobe 宋体 Std L" panose="02020300000000000000" pitchFamily="18" charset="-122"/>
                <a:ea typeface="Adobe 宋体 Std L" panose="02020300000000000000" pitchFamily="18" charset="-122"/>
              </a:rPr>
              <a:t>都要</a:t>
            </a:r>
            <a:r>
              <a:rPr lang="zh-CN" altLang="en-US" dirty="0">
                <a:solidFill>
                  <a:srgbClr val="221E1F"/>
                </a:solidFill>
                <a:latin typeface="Adobe 宋体 Std L" panose="02020300000000000000" pitchFamily="18" charset="-122"/>
                <a:ea typeface="Adobe 宋体 Std L" panose="02020300000000000000" pitchFamily="18" charset="-122"/>
              </a:rPr>
              <a:t>悬于字的左上角。</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316517" y="4592676"/>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）月字旁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“月”作左偏旁，形体窄长，略占全字三分之一。撇为竖撇，横折钩为垂直状，里面</a:t>
            </a:r>
            <a:r>
              <a:rPr lang="zh-CN" altLang="en-US" dirty="0" smtClean="0">
                <a:solidFill>
                  <a:srgbClr val="221E1F"/>
                </a:solidFill>
                <a:latin typeface="Adobe 宋体 Std L" panose="02020300000000000000" pitchFamily="18" charset="-122"/>
                <a:ea typeface="Adobe 宋体 Std L" panose="02020300000000000000" pitchFamily="18" charset="-122"/>
              </a:rPr>
              <a:t>两短</a:t>
            </a:r>
            <a:r>
              <a:rPr lang="zh-CN" altLang="en-US" dirty="0">
                <a:solidFill>
                  <a:srgbClr val="221E1F"/>
                </a:solidFill>
                <a:latin typeface="Adobe 宋体 Std L" panose="02020300000000000000" pitchFamily="18" charset="-122"/>
                <a:ea typeface="Adobe 宋体 Std L" panose="02020300000000000000" pitchFamily="18" charset="-122"/>
              </a:rPr>
              <a:t>横挨左不挨右，中间空白要均衡。</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01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93385" y="1884075"/>
            <a:ext cx="40671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3385" y="3885696"/>
            <a:ext cx="40386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1431" y="5993444"/>
            <a:ext cx="404812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5" y="1816947"/>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）目字旁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“目”作左偏旁，形体窄长，略占全字三分之一。横画部分与竖画部分要互相平行。</a:t>
            </a:r>
            <a:r>
              <a:rPr lang="zh-CN" altLang="en-US" dirty="0" smtClean="0">
                <a:solidFill>
                  <a:srgbClr val="221E1F"/>
                </a:solidFill>
                <a:latin typeface="Adobe 宋体 Std L" panose="02020300000000000000" pitchFamily="18" charset="-122"/>
                <a:ea typeface="Adobe 宋体 Std L" panose="02020300000000000000" pitchFamily="18" charset="-122"/>
              </a:rPr>
              <a:t>整个</a:t>
            </a:r>
            <a:r>
              <a:rPr lang="zh-CN" altLang="en-US" dirty="0">
                <a:solidFill>
                  <a:srgbClr val="221E1F"/>
                </a:solidFill>
                <a:latin typeface="Adobe 宋体 Std L" panose="02020300000000000000" pitchFamily="18" charset="-122"/>
                <a:ea typeface="Adobe 宋体 Std L" panose="02020300000000000000" pitchFamily="18" charset="-122"/>
              </a:rPr>
              <a:t>偏旁处于全字的中上部位。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4" name="文本框 2"/>
          <p:cNvSpPr txBox="1"/>
          <p:nvPr/>
        </p:nvSpPr>
        <p:spPr>
          <a:xfrm>
            <a:off x="316517" y="0"/>
            <a:ext cx="11425540"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）石字旁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“石”作左偏旁，形体窄长，略占全字三分之一。横短撇长。左下口要窄小，但也要</a:t>
            </a:r>
            <a:r>
              <a:rPr lang="zh-CN" altLang="en-US" dirty="0" smtClean="0">
                <a:solidFill>
                  <a:srgbClr val="221E1F"/>
                </a:solidFill>
                <a:latin typeface="Adobe 宋体 Std L" panose="02020300000000000000" pitchFamily="18" charset="-122"/>
                <a:ea typeface="Adobe 宋体 Std L" panose="02020300000000000000" pitchFamily="18" charset="-122"/>
              </a:rPr>
              <a:t>上宽</a:t>
            </a:r>
            <a:r>
              <a:rPr lang="zh-CN" altLang="en-US" dirty="0">
                <a:solidFill>
                  <a:srgbClr val="221E1F"/>
                </a:solidFill>
                <a:latin typeface="Adobe 宋体 Std L" panose="02020300000000000000" pitchFamily="18" charset="-122"/>
                <a:ea typeface="Adobe 宋体 Std L" panose="02020300000000000000" pitchFamily="18" charset="-122"/>
              </a:rPr>
              <a:t>下窄。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316516" y="3954048"/>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）白字旁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“白”作左偏旁，形体变得窄长，略占全字的三分之一。上撇短小，撇尖收笔于左竖上</a:t>
            </a:r>
            <a:r>
              <a:rPr lang="zh-CN" altLang="en-US" dirty="0" smtClean="0">
                <a:solidFill>
                  <a:srgbClr val="221E1F"/>
                </a:solidFill>
                <a:latin typeface="Adobe 宋体 Std L" panose="02020300000000000000" pitchFamily="18" charset="-122"/>
                <a:ea typeface="Adobe 宋体 Std L" panose="02020300000000000000" pitchFamily="18" charset="-122"/>
              </a:rPr>
              <a:t>。横</a:t>
            </a:r>
            <a:r>
              <a:rPr lang="zh-CN" altLang="en-US" dirty="0">
                <a:solidFill>
                  <a:srgbClr val="221E1F"/>
                </a:solidFill>
                <a:latin typeface="Adobe 宋体 Std L" panose="02020300000000000000" pitchFamily="18" charset="-122"/>
                <a:ea typeface="Adobe 宋体 Std L" panose="02020300000000000000" pitchFamily="18" charset="-122"/>
              </a:rPr>
              <a:t>画、竖画部分近似于平行。</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01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93386" y="1009861"/>
            <a:ext cx="40671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3386" y="3256593"/>
            <a:ext cx="4029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3861" y="5413099"/>
            <a:ext cx="40386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16515" y="2895087"/>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）歹字旁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“歹”作左偏旁，首笔横稍短。二笔为短斜撇。三笔的横撇中横画部分短，撇画部分长</a:t>
            </a:r>
            <a:r>
              <a:rPr lang="zh-CN" altLang="en-US" dirty="0" smtClean="0">
                <a:solidFill>
                  <a:srgbClr val="221E1F"/>
                </a:solidFill>
                <a:latin typeface="Adobe 宋体 Std L" panose="02020300000000000000" pitchFamily="18" charset="-122"/>
                <a:ea typeface="Adobe 宋体 Std L" panose="02020300000000000000" pitchFamily="18" charset="-122"/>
              </a:rPr>
              <a:t>。四</a:t>
            </a:r>
            <a:r>
              <a:rPr lang="zh-CN" altLang="en-US" dirty="0">
                <a:solidFill>
                  <a:srgbClr val="221E1F"/>
                </a:solidFill>
                <a:latin typeface="Adobe 宋体 Std L" panose="02020300000000000000" pitchFamily="18" charset="-122"/>
                <a:ea typeface="Adobe 宋体 Std L" panose="02020300000000000000" pitchFamily="18" charset="-122"/>
              </a:rPr>
              <a:t>笔的侧点起笔于二撇的尾部。整个偏旁呈左斜状，约占全字的三分之一。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4" name="文本框 2"/>
          <p:cNvSpPr txBox="1"/>
          <p:nvPr/>
        </p:nvSpPr>
        <p:spPr>
          <a:xfrm>
            <a:off x="316517" y="0"/>
            <a:ext cx="11425540" cy="258532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背向字心式</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这类偏旁虽然背向字心，但又有靠拢的笔意，书写时要注意与右面的结构单位保持不</a:t>
            </a:r>
            <a:r>
              <a:rPr lang="zh-CN" altLang="en-US" dirty="0" smtClean="0">
                <a:solidFill>
                  <a:srgbClr val="221E1F"/>
                </a:solidFill>
                <a:latin typeface="Adobe 宋体 Std L" panose="02020300000000000000" pitchFamily="18" charset="-122"/>
                <a:ea typeface="Adobe 宋体 Std L" panose="02020300000000000000" pitchFamily="18" charset="-122"/>
              </a:rPr>
              <a:t>脱节</a:t>
            </a:r>
            <a:r>
              <a:rPr lang="zh-CN" altLang="en-US" dirty="0">
                <a:solidFill>
                  <a:srgbClr val="221E1F"/>
                </a:solidFill>
                <a:latin typeface="Adobe 宋体 Std L" panose="02020300000000000000" pitchFamily="18" charset="-122"/>
                <a:ea typeface="Adobe 宋体 Std L" panose="02020300000000000000" pitchFamily="18" charset="-122"/>
              </a:rPr>
              <a:t>，不失重心。</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）犬字旁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“犬”作左偏旁，首撇为斜撇。弯钩顺锋起笔后穿过首撇沿一定弧度向下行笔，钩的</a:t>
            </a:r>
            <a:r>
              <a:rPr lang="zh-CN" altLang="en-US" dirty="0" smtClean="0">
                <a:solidFill>
                  <a:srgbClr val="221E1F"/>
                </a:solidFill>
                <a:latin typeface="Adobe 宋体 Std L" panose="02020300000000000000" pitchFamily="18" charset="-122"/>
                <a:ea typeface="Adobe 宋体 Std L" panose="02020300000000000000" pitchFamily="18" charset="-122"/>
              </a:rPr>
              <a:t>顿笔</a:t>
            </a:r>
            <a:r>
              <a:rPr lang="zh-CN" altLang="en-US" dirty="0">
                <a:solidFill>
                  <a:srgbClr val="221E1F"/>
                </a:solidFill>
                <a:latin typeface="Adobe 宋体 Std L" panose="02020300000000000000" pitchFamily="18" charset="-122"/>
                <a:ea typeface="Adobe 宋体 Std L" panose="02020300000000000000" pitchFamily="18" charset="-122"/>
              </a:rPr>
              <a:t>处与首撇、弯钩交叉处在一条垂线上。第二撇起笔于弯钩的腹部偏下。整个偏旁约占全</a:t>
            </a:r>
            <a:r>
              <a:rPr lang="zh-CN" altLang="en-US" dirty="0" smtClean="0">
                <a:solidFill>
                  <a:srgbClr val="221E1F"/>
                </a:solidFill>
                <a:latin typeface="Adobe 宋体 Std L" panose="02020300000000000000" pitchFamily="18" charset="-122"/>
                <a:ea typeface="Adobe 宋体 Std L" panose="02020300000000000000" pitchFamily="18" charset="-122"/>
              </a:rPr>
              <a:t>字的</a:t>
            </a:r>
            <a:r>
              <a:rPr lang="zh-CN" altLang="en-US" dirty="0">
                <a:solidFill>
                  <a:srgbClr val="221E1F"/>
                </a:solidFill>
                <a:latin typeface="Adobe 宋体 Std L" panose="02020300000000000000" pitchFamily="18" charset="-122"/>
                <a:ea typeface="Adobe 宋体 Std L" panose="02020300000000000000" pitchFamily="18" charset="-122"/>
              </a:rPr>
              <a:t>三分之一。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316515" y="4911942"/>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）方字旁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“方”作左偏旁，首点为侧点。横要左伸右缩。横折钩与撇画的交点与首点相对。</a:t>
            </a:r>
            <a:r>
              <a:rPr lang="zh-CN" altLang="en-US" dirty="0" smtClean="0">
                <a:solidFill>
                  <a:srgbClr val="221E1F"/>
                </a:solidFill>
                <a:latin typeface="Adobe 宋体 Std L" panose="02020300000000000000" pitchFamily="18" charset="-122"/>
                <a:ea typeface="Adobe 宋体 Std L" panose="02020300000000000000" pitchFamily="18" charset="-122"/>
              </a:rPr>
              <a:t>整个偏旁</a:t>
            </a:r>
            <a:r>
              <a:rPr lang="zh-CN" altLang="en-US" dirty="0">
                <a:solidFill>
                  <a:srgbClr val="221E1F"/>
                </a:solidFill>
                <a:latin typeface="Adobe 宋体 Std L" panose="02020300000000000000" pitchFamily="18" charset="-122"/>
                <a:ea typeface="Adobe 宋体 Std L" panose="02020300000000000000" pitchFamily="18" charset="-122"/>
              </a:rPr>
              <a:t>也呈左斜状，约占全字的三分之一。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21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02910" y="2299573"/>
            <a:ext cx="40481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2910" y="4383264"/>
            <a:ext cx="404812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2909" y="6276975"/>
            <a:ext cx="40481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4621379"/>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）单耳旁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“单耳旁”的横画部分与整个偏旁宽度大致相等，折钩部分稍向里收。竖为悬针，略</a:t>
            </a:r>
            <a:r>
              <a:rPr lang="zh-CN" altLang="en-US" dirty="0" smtClean="0">
                <a:solidFill>
                  <a:srgbClr val="221E1F"/>
                </a:solidFill>
                <a:latin typeface="Adobe 宋体 Std L" panose="02020300000000000000" pitchFamily="18" charset="-122"/>
                <a:ea typeface="Adobe 宋体 Std L" panose="02020300000000000000" pitchFamily="18" charset="-122"/>
              </a:rPr>
              <a:t>向下</a:t>
            </a:r>
            <a:r>
              <a:rPr lang="zh-CN" altLang="en-US" dirty="0">
                <a:solidFill>
                  <a:srgbClr val="221E1F"/>
                </a:solidFill>
                <a:latin typeface="Adobe 宋体 Std L" panose="02020300000000000000" pitchFamily="18" charset="-122"/>
                <a:ea typeface="Adobe 宋体 Std L" panose="02020300000000000000" pitchFamily="18" charset="-122"/>
              </a:rPr>
              <a:t>伸，整个偏旁略低于左面部分。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1"/>
          <p:cNvSpPr txBox="1"/>
          <p:nvPr/>
        </p:nvSpPr>
        <p:spPr>
          <a:xfrm>
            <a:off x="682125" y="2556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四、右偏旁</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9" name="文本框 2"/>
          <p:cNvSpPr txBox="1"/>
          <p:nvPr/>
        </p:nvSpPr>
        <p:spPr>
          <a:xfrm>
            <a:off x="604007" y="570975"/>
            <a:ext cx="11106756" cy="383181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右偏旁一般是在写一个字时最后完成的，对整个字起“衬”的作用，使其更加完美。</a:t>
            </a:r>
            <a:r>
              <a:rPr lang="zh-CN" altLang="en-US" dirty="0" smtClean="0">
                <a:solidFill>
                  <a:srgbClr val="221E1F"/>
                </a:solidFill>
                <a:latin typeface="Adobe 宋体 Std L" panose="02020300000000000000" pitchFamily="18" charset="-122"/>
                <a:ea typeface="Adobe 宋体 Std L" panose="02020300000000000000" pitchFamily="18" charset="-122"/>
              </a:rPr>
              <a:t>笔画</a:t>
            </a:r>
            <a:r>
              <a:rPr lang="zh-CN" altLang="en-US" dirty="0">
                <a:solidFill>
                  <a:srgbClr val="221E1F"/>
                </a:solidFill>
                <a:latin typeface="Adobe 宋体 Std L" panose="02020300000000000000" pitchFamily="18" charset="-122"/>
                <a:ea typeface="Adobe 宋体 Std L" panose="02020300000000000000" pitchFamily="18" charset="-122"/>
              </a:rPr>
              <a:t>多者略舒展，笔画少者需狭长。笔画左面插空，右面舒展，有向左迎抱之势。体长者居中</a:t>
            </a:r>
            <a:r>
              <a:rPr lang="zh-CN" altLang="en-US" dirty="0" smtClean="0">
                <a:solidFill>
                  <a:srgbClr val="221E1F"/>
                </a:solidFill>
                <a:latin typeface="Adobe 宋体 Std L" panose="02020300000000000000" pitchFamily="18" charset="-122"/>
                <a:ea typeface="Adobe 宋体 Std L" panose="02020300000000000000" pitchFamily="18" charset="-122"/>
              </a:rPr>
              <a:t>，体</a:t>
            </a:r>
            <a:r>
              <a:rPr lang="zh-CN" altLang="en-US" dirty="0">
                <a:solidFill>
                  <a:srgbClr val="221E1F"/>
                </a:solidFill>
                <a:latin typeface="Adobe 宋体 Std L" panose="02020300000000000000" pitchFamily="18" charset="-122"/>
                <a:ea typeface="Adobe 宋体 Std L" panose="02020300000000000000" pitchFamily="18" charset="-122"/>
              </a:rPr>
              <a:t>短者居下。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根据右偏旁在字中的态势不同，可以分为四种类型。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末笔出锋向下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这类偏旁最后一笔都有一条表示笔意已尽的悬针竖，其势直引向下。写时要平左或</a:t>
            </a:r>
            <a:r>
              <a:rPr lang="zh-CN" altLang="en-US" dirty="0" smtClean="0">
                <a:solidFill>
                  <a:srgbClr val="221E1F"/>
                </a:solidFill>
                <a:latin typeface="Adobe 宋体 Std L" panose="02020300000000000000" pitchFamily="18" charset="-122"/>
                <a:ea typeface="Adobe 宋体 Std L" panose="02020300000000000000" pitchFamily="18" charset="-122"/>
              </a:rPr>
              <a:t>低于左面</a:t>
            </a:r>
            <a:r>
              <a:rPr lang="zh-CN" altLang="en-US" dirty="0">
                <a:solidFill>
                  <a:srgbClr val="221E1F"/>
                </a:solidFill>
                <a:latin typeface="Adobe 宋体 Std L" panose="02020300000000000000" pitchFamily="18" charset="-122"/>
                <a:ea typeface="Adobe 宋体 Std L" panose="02020300000000000000" pitchFamily="18" charset="-122"/>
              </a:rPr>
              <a:t>起笔。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）右双耳</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“双耳”在右，占位稍宽。横的部分起笔稍重，横与撇部分连接用折法，撇与弯钩</a:t>
            </a:r>
            <a:r>
              <a:rPr lang="zh-CN" altLang="en-US" dirty="0" smtClean="0">
                <a:solidFill>
                  <a:srgbClr val="221E1F"/>
                </a:solidFill>
                <a:latin typeface="Adobe 宋体 Std L" panose="02020300000000000000" pitchFamily="18" charset="-122"/>
                <a:ea typeface="Adobe 宋体 Std L" panose="02020300000000000000" pitchFamily="18" charset="-122"/>
              </a:rPr>
              <a:t>连接用</a:t>
            </a:r>
            <a:r>
              <a:rPr lang="zh-CN" altLang="en-US" dirty="0">
                <a:solidFill>
                  <a:srgbClr val="221E1F"/>
                </a:solidFill>
                <a:latin typeface="Adobe 宋体 Std L" panose="02020300000000000000" pitchFamily="18" charset="-122"/>
                <a:ea typeface="Adobe 宋体 Std L" panose="02020300000000000000" pitchFamily="18" charset="-122"/>
              </a:rPr>
              <a:t>撇点法，连接处呈虚尖状，弯钩的外缘要超出横撇的尖端。竖为悬针略向下伸</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31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2243" y="4014107"/>
            <a:ext cx="405765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1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2243" y="5939518"/>
            <a:ext cx="403860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4040807"/>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）欠字旁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“欠”作偏旁，首撇起笔要高。横钩起笔要轻，略在首撇的尾部。第三笔撇画起笔于</a:t>
            </a:r>
            <a:r>
              <a:rPr lang="zh-CN" altLang="en-US" dirty="0" smtClean="0">
                <a:solidFill>
                  <a:srgbClr val="221E1F"/>
                </a:solidFill>
                <a:latin typeface="Adobe 宋体 Std L" panose="02020300000000000000" pitchFamily="18" charset="-122"/>
                <a:ea typeface="Adobe 宋体 Std L" panose="02020300000000000000" pitchFamily="18" charset="-122"/>
              </a:rPr>
              <a:t>横钩</a:t>
            </a:r>
            <a:r>
              <a:rPr lang="zh-CN" altLang="en-US" dirty="0">
                <a:solidFill>
                  <a:srgbClr val="221E1F"/>
                </a:solidFill>
                <a:latin typeface="Adobe 宋体 Std L" panose="02020300000000000000" pitchFamily="18" charset="-122"/>
                <a:ea typeface="Adobe 宋体 Std L" panose="02020300000000000000" pitchFamily="18" charset="-122"/>
              </a:rPr>
              <a:t>起笔的中垂线上，上直下曲，撇尾要收缩，捺画易伸展。整个偏旁略占全字的二分之一。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604007" y="658061"/>
            <a:ext cx="11106756" cy="2957605"/>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缩嫩式右偏旁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这类偏旁为了取得与左面结构单位的和谐统一，将原字中本来舒展的撇画缩短，改变</a:t>
            </a:r>
            <a:r>
              <a:rPr lang="zh-CN" altLang="en-US" dirty="0" smtClean="0">
                <a:solidFill>
                  <a:srgbClr val="221E1F"/>
                </a:solidFill>
                <a:latin typeface="Adobe 宋体 Std L" panose="02020300000000000000" pitchFamily="18" charset="-122"/>
                <a:ea typeface="Adobe 宋体 Std L" panose="02020300000000000000" pitchFamily="18" charset="-122"/>
              </a:rPr>
              <a:t>方向</a:t>
            </a:r>
            <a:r>
              <a:rPr lang="zh-CN" altLang="en-US" dirty="0">
                <a:solidFill>
                  <a:srgbClr val="221E1F"/>
                </a:solidFill>
                <a:latin typeface="Adobe 宋体 Std L" panose="02020300000000000000" pitchFamily="18" charset="-122"/>
                <a:ea typeface="Adobe 宋体 Std L" panose="02020300000000000000" pitchFamily="18" charset="-122"/>
              </a:rPr>
              <a:t>或角度，右偏旁的高矮、宽窄在书写时要视左面的结构单位而定。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）反文旁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“文”作右偏旁又称“反文”，约占全字的一半。首撇要短，横画起笔要轻并稍向右</a:t>
            </a:r>
            <a:r>
              <a:rPr lang="zh-CN" altLang="en-US" dirty="0" smtClean="0">
                <a:solidFill>
                  <a:srgbClr val="221E1F"/>
                </a:solidFill>
                <a:latin typeface="Adobe 宋体 Std L" panose="02020300000000000000" pitchFamily="18" charset="-122"/>
                <a:ea typeface="Adobe 宋体 Std L" panose="02020300000000000000" pitchFamily="18" charset="-122"/>
              </a:rPr>
              <a:t>上方</a:t>
            </a:r>
            <a:r>
              <a:rPr lang="zh-CN" altLang="en-US" dirty="0">
                <a:solidFill>
                  <a:srgbClr val="221E1F"/>
                </a:solidFill>
                <a:latin typeface="Adobe 宋体 Std L" panose="02020300000000000000" pitchFamily="18" charset="-122"/>
                <a:ea typeface="Adobe 宋体 Std L" panose="02020300000000000000" pitchFamily="18" charset="-122"/>
              </a:rPr>
              <a:t>向斜。第三笔撇在横的中部起笔，上直下曲，但撇尾要收缩，捺画易伸展。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42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0286" y="3316968"/>
            <a:ext cx="40290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0286" y="5475691"/>
            <a:ext cx="403860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1992254"/>
            <a:ext cx="11106756" cy="254210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变形式右偏旁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这类偏旁的特点是在字形上根据需要稍有变化，与左面的结构单位有相抱之势。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）力字旁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“力”作右偏旁，约占全字的一半。横折钩要适当左斜。撇画伸展，与横画部分交叉</a:t>
            </a:r>
            <a:r>
              <a:rPr lang="zh-CN" altLang="en-US" dirty="0" smtClean="0">
                <a:solidFill>
                  <a:srgbClr val="221E1F"/>
                </a:solidFill>
                <a:latin typeface="Adobe 宋体 Std L" panose="02020300000000000000" pitchFamily="18" charset="-122"/>
                <a:ea typeface="Adobe 宋体 Std L" panose="02020300000000000000" pitchFamily="18" charset="-122"/>
              </a:rPr>
              <a:t>处应</a:t>
            </a:r>
            <a:r>
              <a:rPr lang="zh-CN" altLang="en-US" dirty="0">
                <a:solidFill>
                  <a:srgbClr val="221E1F"/>
                </a:solidFill>
                <a:latin typeface="Adobe 宋体 Std L" panose="02020300000000000000" pitchFamily="18" charset="-122"/>
                <a:ea typeface="Adobe 宋体 Std L" panose="02020300000000000000" pitchFamily="18" charset="-122"/>
              </a:rPr>
              <a:t>与钩尖在一条垂线上。</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604007" y="4920"/>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）见字旁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“见”作右偏旁，首笔竖画要直，横折与首笔竖平行，第三笔撇画先直（且与其他竖画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平行）后曲，撇尾要收。竖弯钩适当伸展。偏旁少则占全字一半，多则占全字三分之二</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52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9811" y="1439804"/>
            <a:ext cx="402907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9811" y="4253372"/>
            <a:ext cx="40290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2"/>
          <p:cNvSpPr txBox="1"/>
          <p:nvPr/>
        </p:nvSpPr>
        <p:spPr>
          <a:xfrm>
            <a:off x="604007" y="4829861"/>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）三撇儿 ’</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“三撇儿”作右偏旁，约占全字的三分之一。第二、第三撇均起笔于上一撇腹部垂线上</a:t>
            </a:r>
            <a:r>
              <a:rPr lang="zh-CN" altLang="en-US" dirty="0" smtClean="0">
                <a:solidFill>
                  <a:srgbClr val="221E1F"/>
                </a:solidFill>
                <a:latin typeface="Adobe 宋体 Std L" panose="02020300000000000000" pitchFamily="18" charset="-122"/>
                <a:ea typeface="Adobe 宋体 Std L" panose="02020300000000000000" pitchFamily="18" charset="-122"/>
              </a:rPr>
              <a:t>。三</a:t>
            </a:r>
            <a:r>
              <a:rPr lang="zh-CN" altLang="en-US" dirty="0">
                <a:solidFill>
                  <a:srgbClr val="221E1F"/>
                </a:solidFill>
                <a:latin typeface="Adobe 宋体 Std L" panose="02020300000000000000" pitchFamily="18" charset="-122"/>
                <a:ea typeface="Adobe 宋体 Std L" panose="02020300000000000000" pitchFamily="18" charset="-122"/>
              </a:rPr>
              <a:t>个撇的重心也要保持在同一垂直线上。</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52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8386" y="6218919"/>
            <a:ext cx="40005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396365" y="509905"/>
            <a:ext cx="1856105" cy="4918075"/>
          </a:xfrm>
          <a:prstGeom prst="rect">
            <a:avLst/>
          </a:prstGeom>
        </p:spPr>
      </p:pic>
      <p:pic>
        <p:nvPicPr>
          <p:cNvPr id="5" name="图片 4"/>
          <p:cNvPicPr>
            <a:picLocks noChangeAspect="1"/>
          </p:cNvPicPr>
          <p:nvPr/>
        </p:nvPicPr>
        <p:blipFill>
          <a:blip r:embed="rId2"/>
          <a:stretch>
            <a:fillRect/>
          </a:stretch>
        </p:blipFill>
        <p:spPr>
          <a:xfrm>
            <a:off x="4300220" y="509905"/>
            <a:ext cx="3007360" cy="4956810"/>
          </a:xfrm>
          <a:prstGeom prst="rect">
            <a:avLst/>
          </a:prstGeom>
        </p:spPr>
      </p:pic>
      <p:pic>
        <p:nvPicPr>
          <p:cNvPr id="6" name="图片 5"/>
          <p:cNvPicPr>
            <a:picLocks noChangeAspect="1"/>
          </p:cNvPicPr>
          <p:nvPr/>
        </p:nvPicPr>
        <p:blipFill>
          <a:blip r:embed="rId3"/>
          <a:stretch>
            <a:fillRect/>
          </a:stretch>
        </p:blipFill>
        <p:spPr>
          <a:xfrm>
            <a:off x="8394700" y="509905"/>
            <a:ext cx="2687320" cy="4956810"/>
          </a:xfrm>
          <a:prstGeom prst="rect">
            <a:avLst/>
          </a:prstGeom>
        </p:spPr>
      </p:pic>
      <p:sp>
        <p:nvSpPr>
          <p:cNvPr id="7" name="文本框 6"/>
          <p:cNvSpPr txBox="1"/>
          <p:nvPr/>
        </p:nvSpPr>
        <p:spPr>
          <a:xfrm>
            <a:off x="4481195" y="5815965"/>
            <a:ext cx="2645410" cy="368300"/>
          </a:xfrm>
          <a:prstGeom prst="rect">
            <a:avLst/>
          </a:prstGeom>
          <a:noFill/>
        </p:spPr>
        <p:txBody>
          <a:bodyPr wrap="square" rtlCol="0" anchor="t">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1-13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麻姑仙坛</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记</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sp>
        <p:nvSpPr>
          <p:cNvPr id="8" name="文本框 7"/>
          <p:cNvSpPr txBox="1"/>
          <p:nvPr/>
        </p:nvSpPr>
        <p:spPr>
          <a:xfrm>
            <a:off x="8436610" y="5815965"/>
            <a:ext cx="2645410" cy="368300"/>
          </a:xfrm>
          <a:prstGeom prst="rect">
            <a:avLst/>
          </a:prstGeom>
          <a:noFill/>
        </p:spPr>
        <p:txBody>
          <a:bodyPr wrap="square" rtlCol="0" anchor="t">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1-14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九成宫醴泉</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铭</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sp>
        <p:nvSpPr>
          <p:cNvPr id="9" name="文本框 8"/>
          <p:cNvSpPr txBox="1"/>
          <p:nvPr/>
        </p:nvSpPr>
        <p:spPr>
          <a:xfrm>
            <a:off x="1071880" y="5815965"/>
            <a:ext cx="2645410" cy="368300"/>
          </a:xfrm>
          <a:prstGeom prst="rect">
            <a:avLst/>
          </a:prstGeom>
          <a:noFill/>
        </p:spPr>
        <p:txBody>
          <a:bodyPr wrap="square" rtlCol="0" anchor="t">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1-12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乐毅</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论</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1581518"/>
            <a:ext cx="11106756" cy="258532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背向字心式</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这类偏旁虽然背向字心，但又有用背抵靠左部之势。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）戈子旁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“戈”作右偏旁，首横要斜，斜钩要伸展，撇画的起笔与点画收笔要在一条垂线上。</a:t>
            </a:r>
            <a:r>
              <a:rPr lang="zh-CN" altLang="en-US" dirty="0" smtClean="0">
                <a:solidFill>
                  <a:srgbClr val="221E1F"/>
                </a:solidFill>
                <a:latin typeface="Adobe 宋体 Std L" panose="02020300000000000000" pitchFamily="18" charset="-122"/>
                <a:ea typeface="Adobe 宋体 Std L" panose="02020300000000000000" pitchFamily="18" charset="-122"/>
              </a:rPr>
              <a:t>整个</a:t>
            </a:r>
            <a:r>
              <a:rPr lang="zh-CN" altLang="en-US" dirty="0">
                <a:solidFill>
                  <a:srgbClr val="221E1F"/>
                </a:solidFill>
                <a:latin typeface="Adobe 宋体 Std L" panose="02020300000000000000" pitchFamily="18" charset="-122"/>
                <a:ea typeface="Adobe 宋体 Std L" panose="02020300000000000000" pitchFamily="18" charset="-122"/>
              </a:rPr>
              <a:t>偏旁宽窄要视左面部分而定</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604007" y="492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）羽字旁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羽作右偏旁，形体变窄，其所占比例要视左面部分而定，其位置或平于或低于左面的</a:t>
            </a:r>
            <a:r>
              <a:rPr lang="zh-CN" altLang="en-US" dirty="0" smtClean="0">
                <a:solidFill>
                  <a:srgbClr val="221E1F"/>
                </a:solidFill>
                <a:latin typeface="Adobe 宋体 Std L" panose="02020300000000000000" pitchFamily="18" charset="-122"/>
                <a:ea typeface="Adobe 宋体 Std L" panose="02020300000000000000" pitchFamily="18" charset="-122"/>
              </a:rPr>
              <a:t>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04007" y="4507252"/>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）隹（</a:t>
            </a:r>
            <a:r>
              <a:rPr lang="en-US" altLang="zh-CN" dirty="0" err="1">
                <a:solidFill>
                  <a:srgbClr val="221E1F"/>
                </a:solidFill>
                <a:latin typeface="Adobe 宋体 Std L" panose="02020300000000000000" pitchFamily="18" charset="-122"/>
                <a:ea typeface="Adobe 宋体 Std L" panose="02020300000000000000" pitchFamily="18" charset="-122"/>
              </a:rPr>
              <a:t>zhuī</a:t>
            </a:r>
            <a:r>
              <a:rPr lang="zh-CN" altLang="en-US" dirty="0">
                <a:solidFill>
                  <a:srgbClr val="221E1F"/>
                </a:solidFill>
                <a:latin typeface="Adobe 宋体 Std L" panose="02020300000000000000" pitchFamily="18" charset="-122"/>
                <a:ea typeface="Adobe 宋体 Std L" panose="02020300000000000000" pitchFamily="18" charset="-122"/>
              </a:rPr>
              <a:t>）字旁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“隹”作右偏旁，形体窄长，约占全字一半。撇短竖长，点画与右竖在一条垂线上，</a:t>
            </a:r>
            <a:r>
              <a:rPr lang="zh-CN" altLang="en-US" dirty="0" smtClean="0">
                <a:solidFill>
                  <a:srgbClr val="221E1F"/>
                </a:solidFill>
                <a:latin typeface="Adobe 宋体 Std L" panose="02020300000000000000" pitchFamily="18" charset="-122"/>
                <a:ea typeface="Adobe 宋体 Std L" panose="02020300000000000000" pitchFamily="18" charset="-122"/>
              </a:rPr>
              <a:t>四个</a:t>
            </a:r>
            <a:r>
              <a:rPr lang="zh-CN" altLang="en-US" dirty="0">
                <a:solidFill>
                  <a:srgbClr val="221E1F"/>
                </a:solidFill>
                <a:latin typeface="Adobe 宋体 Std L" panose="02020300000000000000" pitchFamily="18" charset="-122"/>
                <a:ea typeface="Adobe 宋体 Std L" panose="02020300000000000000" pitchFamily="18" charset="-122"/>
              </a:rPr>
              <a:t>横中，首横稍长，二横、三横稍短并等长，第四横最长且与左竖相连。整个偏旁不要写成佳字。</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62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08386" y="1019543"/>
            <a:ext cx="40290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4573" y="3881091"/>
            <a:ext cx="404812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4573" y="5942136"/>
            <a:ext cx="403860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3968855"/>
            <a:ext cx="11106756" cy="300082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三面框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这类字框的特点是三面有框一面与外相通。书写时笔顺很重要，并注意其外框形态的</a:t>
            </a:r>
            <a:r>
              <a:rPr lang="zh-CN" altLang="en-US" dirty="0" smtClean="0">
                <a:solidFill>
                  <a:srgbClr val="221E1F"/>
                </a:solidFill>
                <a:latin typeface="Adobe 宋体 Std L" panose="02020300000000000000" pitchFamily="18" charset="-122"/>
                <a:ea typeface="Adobe 宋体 Std L" panose="02020300000000000000" pitchFamily="18" charset="-122"/>
              </a:rPr>
              <a:t>变化</a:t>
            </a:r>
            <a:r>
              <a:rPr lang="zh-CN" altLang="en-US" dirty="0">
                <a:solidFill>
                  <a:srgbClr val="221E1F"/>
                </a:solidFill>
                <a:latin typeface="Adobe 宋体 Std L" panose="02020300000000000000" pitchFamily="18" charset="-122"/>
                <a:ea typeface="Adobe 宋体 Std L" panose="02020300000000000000" pitchFamily="18" charset="-122"/>
              </a:rPr>
              <a:t>，不论是上包下、下包上或左包右，与其相配的结构单位要随之贴上、贴下、贴左地变化</a:t>
            </a:r>
            <a:r>
              <a:rPr lang="zh-CN" altLang="en-US" dirty="0" smtClean="0">
                <a:solidFill>
                  <a:srgbClr val="221E1F"/>
                </a:solidFill>
                <a:latin typeface="Adobe 宋体 Std L" panose="02020300000000000000" pitchFamily="18" charset="-122"/>
                <a:ea typeface="Adobe 宋体 Std L" panose="02020300000000000000" pitchFamily="18" charset="-122"/>
              </a:rPr>
              <a:t>，千万</a:t>
            </a:r>
            <a:r>
              <a:rPr lang="zh-CN" altLang="en-US" dirty="0">
                <a:solidFill>
                  <a:srgbClr val="221E1F"/>
                </a:solidFill>
                <a:latin typeface="Adobe 宋体 Std L" panose="02020300000000000000" pitchFamily="18" charset="-122"/>
                <a:ea typeface="Adobe 宋体 Std L" panose="02020300000000000000" pitchFamily="18" charset="-122"/>
              </a:rPr>
              <a:t>不要使人产生脱离字框的感觉。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）门字框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“门字框”的大小亦即字的大小，首笔为点，将左竖与横折钩隔开。竖画部分基本平行且左短右长。里面部分稍偏上，间隔要均匀</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1"/>
          <p:cNvSpPr txBox="1"/>
          <p:nvPr/>
        </p:nvSpPr>
        <p:spPr>
          <a:xfrm>
            <a:off x="682125" y="-3240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五、字框类</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9" name="文本框 2"/>
          <p:cNvSpPr txBox="1"/>
          <p:nvPr/>
        </p:nvSpPr>
        <p:spPr>
          <a:xfrm>
            <a:off x="604007" y="462623"/>
            <a:ext cx="11106756" cy="341632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从两面、三面、四面包围住的偏旁属于字框类。显然，字框对其所配合的结构单位要</a:t>
            </a:r>
            <a:r>
              <a:rPr lang="zh-CN" altLang="en-US" dirty="0" smtClean="0">
                <a:solidFill>
                  <a:srgbClr val="221E1F"/>
                </a:solidFill>
                <a:latin typeface="Adobe 宋体 Std L" panose="02020300000000000000" pitchFamily="18" charset="-122"/>
                <a:ea typeface="Adobe 宋体 Std L" panose="02020300000000000000" pitchFamily="18" charset="-122"/>
              </a:rPr>
              <a:t>起到</a:t>
            </a:r>
            <a:r>
              <a:rPr lang="zh-CN" altLang="en-US" dirty="0">
                <a:solidFill>
                  <a:srgbClr val="221E1F"/>
                </a:solidFill>
                <a:latin typeface="Adobe 宋体 Std L" panose="02020300000000000000" pitchFamily="18" charset="-122"/>
                <a:ea typeface="Adobe 宋体 Std L" panose="02020300000000000000" pitchFamily="18" charset="-122"/>
              </a:rPr>
              <a:t>“包”的作用，而且要包住包严。不论被包部分的重心是偏左、偏右还是居中，字框都</a:t>
            </a:r>
            <a:r>
              <a:rPr lang="zh-CN" altLang="en-US" dirty="0" smtClean="0">
                <a:solidFill>
                  <a:srgbClr val="221E1F"/>
                </a:solidFill>
                <a:latin typeface="Adobe 宋体 Std L" panose="02020300000000000000" pitchFamily="18" charset="-122"/>
                <a:ea typeface="Adobe 宋体 Std L" panose="02020300000000000000" pitchFamily="18" charset="-122"/>
              </a:rPr>
              <a:t>要与</a:t>
            </a:r>
            <a:r>
              <a:rPr lang="zh-CN" altLang="en-US" dirty="0">
                <a:solidFill>
                  <a:srgbClr val="221E1F"/>
                </a:solidFill>
                <a:latin typeface="Adobe 宋体 Std L" panose="02020300000000000000" pitchFamily="18" charset="-122"/>
                <a:ea typeface="Adobe 宋体 Std L" panose="02020300000000000000" pitchFamily="18" charset="-122"/>
              </a:rPr>
              <a:t>之取得平衡以保证字体平稳。不论是先写字框还是后补字框，下笔都需慎重。要根据所</a:t>
            </a:r>
            <a:r>
              <a:rPr lang="zh-CN" altLang="en-US" dirty="0" smtClean="0">
                <a:solidFill>
                  <a:srgbClr val="221E1F"/>
                </a:solidFill>
                <a:latin typeface="Adobe 宋体 Std L" panose="02020300000000000000" pitchFamily="18" charset="-122"/>
                <a:ea typeface="Adobe 宋体 Std L" panose="02020300000000000000" pitchFamily="18" charset="-122"/>
              </a:rPr>
              <a:t>包部分</a:t>
            </a:r>
            <a:r>
              <a:rPr lang="zh-CN" altLang="en-US" dirty="0">
                <a:solidFill>
                  <a:srgbClr val="221E1F"/>
                </a:solidFill>
                <a:latin typeface="Adobe 宋体 Std L" panose="02020300000000000000" pitchFamily="18" charset="-122"/>
                <a:ea typeface="Adobe 宋体 Std L" panose="02020300000000000000" pitchFamily="18" charset="-122"/>
              </a:rPr>
              <a:t>的大小、方向来定字框的几何图形。</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根据字框在字中的态势不同，可分为以下三种。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四面框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“框”的大小即字的大小，下笔需慎重。竖画部分与横画部分基本平行，且左竖短右竖长</a:t>
            </a:r>
            <a:r>
              <a:rPr lang="zh-CN" altLang="en-US" dirty="0" smtClean="0">
                <a:solidFill>
                  <a:srgbClr val="221E1F"/>
                </a:solidFill>
                <a:latin typeface="Adobe 宋体 Std L" panose="02020300000000000000" pitchFamily="18" charset="-122"/>
                <a:ea typeface="Adobe 宋体 Std L" panose="02020300000000000000" pitchFamily="18" charset="-122"/>
              </a:rPr>
              <a:t>，里面</a:t>
            </a:r>
            <a:r>
              <a:rPr lang="zh-CN" altLang="en-US" dirty="0">
                <a:solidFill>
                  <a:srgbClr val="221E1F"/>
                </a:solidFill>
                <a:latin typeface="Adobe 宋体 Std L" panose="02020300000000000000" pitchFamily="18" charset="-122"/>
                <a:ea typeface="Adobe 宋体 Std L" panose="02020300000000000000" pitchFamily="18" charset="-122"/>
              </a:rPr>
              <a:t>的笔画排列要匀称。</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72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2243" y="3416405"/>
            <a:ext cx="401955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20969"/>
            <a:ext cx="11106756" cy="464614"/>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83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91595" y="485583"/>
            <a:ext cx="404812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2"/>
          <p:cNvSpPr txBox="1"/>
          <p:nvPr/>
        </p:nvSpPr>
        <p:spPr>
          <a:xfrm>
            <a:off x="604007" y="1076587"/>
            <a:ext cx="11106756" cy="2126608"/>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）三框儿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“三框儿”的形体除个别稍扁宽（如“匹”字）外，大都宽大，其大小亦即字的大小</a:t>
            </a:r>
            <a:r>
              <a:rPr lang="zh-CN" altLang="en-US" dirty="0" smtClean="0">
                <a:solidFill>
                  <a:srgbClr val="221E1F"/>
                </a:solidFill>
                <a:latin typeface="Adobe 宋体 Std L" panose="02020300000000000000" pitchFamily="18" charset="-122"/>
                <a:ea typeface="Adobe 宋体 Std L" panose="02020300000000000000" pitchFamily="18" charset="-122"/>
              </a:rPr>
              <a:t>。首</a:t>
            </a:r>
            <a:r>
              <a:rPr lang="zh-CN" altLang="en-US" dirty="0">
                <a:solidFill>
                  <a:srgbClr val="221E1F"/>
                </a:solidFill>
                <a:latin typeface="Adobe 宋体 Std L" panose="02020300000000000000" pitchFamily="18" charset="-122"/>
                <a:ea typeface="Adobe 宋体 Std L" panose="02020300000000000000" pitchFamily="18" charset="-122"/>
              </a:rPr>
              <a:t>笔为上横，第二笔开始写被包部分，最后写竖折，竖折中的横画部分长于首横。整个字</a:t>
            </a:r>
            <a:r>
              <a:rPr lang="zh-CN" altLang="en-US" dirty="0" smtClean="0">
                <a:solidFill>
                  <a:srgbClr val="221E1F"/>
                </a:solidFill>
                <a:latin typeface="Adobe 宋体 Std L" panose="02020300000000000000" pitchFamily="18" charset="-122"/>
                <a:ea typeface="Adobe 宋体 Std L" panose="02020300000000000000" pitchFamily="18" charset="-122"/>
              </a:rPr>
              <a:t>框要</a:t>
            </a:r>
            <a:r>
              <a:rPr lang="zh-CN" altLang="en-US" dirty="0">
                <a:solidFill>
                  <a:srgbClr val="221E1F"/>
                </a:solidFill>
                <a:latin typeface="Adobe 宋体 Std L" panose="02020300000000000000" pitchFamily="18" charset="-122"/>
                <a:ea typeface="Adobe 宋体 Std L" panose="02020300000000000000" pitchFamily="18" charset="-122"/>
              </a:rPr>
              <a:t>包严里面部分。里面部分稍偏上，排列匀称。</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83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0777" y="2912682"/>
            <a:ext cx="4038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文本框 2"/>
          <p:cNvSpPr txBox="1"/>
          <p:nvPr/>
        </p:nvSpPr>
        <p:spPr>
          <a:xfrm>
            <a:off x="604007" y="3722042"/>
            <a:ext cx="11106756" cy="254210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两面框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这类字的特点是两面有框，两面与外相通。根据边框的位置不同，可分为以下四种情况。</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）左上型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这种类型实际是字头与长撇组合而成，所以多以字头命名，如“厂字框”“尸字框”</a:t>
            </a:r>
            <a:r>
              <a:rPr lang="zh-CN" altLang="en-US" dirty="0" smtClean="0">
                <a:solidFill>
                  <a:srgbClr val="221E1F"/>
                </a:solidFill>
                <a:latin typeface="Adobe 宋体 Std L" panose="02020300000000000000" pitchFamily="18" charset="-122"/>
                <a:ea typeface="Adobe 宋体 Std L" panose="02020300000000000000" pitchFamily="18" charset="-122"/>
              </a:rPr>
              <a:t>“病字框”</a:t>
            </a:r>
            <a:r>
              <a:rPr lang="zh-CN" altLang="en-US" dirty="0">
                <a:solidFill>
                  <a:srgbClr val="221E1F"/>
                </a:solidFill>
                <a:latin typeface="Adobe 宋体 Std L" panose="02020300000000000000" pitchFamily="18" charset="-122"/>
                <a:ea typeface="Adobe 宋体 Std L" panose="02020300000000000000" pitchFamily="18" charset="-122"/>
              </a:rPr>
              <a:t>“广字框”等。书写撇画时应尽量舒展，把右下部分包住。</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83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1120" y="5992685"/>
            <a:ext cx="404812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20969"/>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）左下型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这种类型实际上是某些左偏旁最后一笔延长做字底用，所以多以偏旁命名，如</a:t>
            </a:r>
            <a:r>
              <a:rPr lang="zh-CN" altLang="en-US" dirty="0" smtClean="0">
                <a:solidFill>
                  <a:srgbClr val="221E1F"/>
                </a:solidFill>
                <a:latin typeface="Adobe 宋体 Std L" panose="02020300000000000000" pitchFamily="18" charset="-122"/>
                <a:ea typeface="Adobe 宋体 Std L" panose="02020300000000000000" pitchFamily="18" charset="-122"/>
              </a:rPr>
              <a:t>“建之旁”</a:t>
            </a:r>
            <a:r>
              <a:rPr lang="zh-CN" altLang="en-US" dirty="0">
                <a:solidFill>
                  <a:srgbClr val="221E1F"/>
                </a:solidFill>
                <a:latin typeface="Adobe 宋体 Std L" panose="02020300000000000000" pitchFamily="18" charset="-122"/>
                <a:ea typeface="Adobe 宋体 Std L" panose="02020300000000000000" pitchFamily="18" charset="-122"/>
              </a:rPr>
              <a:t>“走之旁”等。书写时延长部分要宽厚有力，把右上部分尽力托起。</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7" name="文本框 2"/>
          <p:cNvSpPr txBox="1"/>
          <p:nvPr/>
        </p:nvSpPr>
        <p:spPr>
          <a:xfrm>
            <a:off x="604007" y="2062552"/>
            <a:ext cx="11106756"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）右上型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这种类型是某些字头和字旁的变形，主笔分别是横折钩、横折弯钩和斜钩。书写时</a:t>
            </a:r>
            <a:r>
              <a:rPr lang="zh-CN" altLang="en-US" dirty="0" smtClean="0">
                <a:solidFill>
                  <a:srgbClr val="221E1F"/>
                </a:solidFill>
                <a:latin typeface="Adobe 宋体 Std L" panose="02020300000000000000" pitchFamily="18" charset="-122"/>
                <a:ea typeface="Adobe 宋体 Std L" panose="02020300000000000000" pitchFamily="18" charset="-122"/>
              </a:rPr>
              <a:t>既要注意</a:t>
            </a:r>
            <a:r>
              <a:rPr lang="zh-CN" altLang="en-US" dirty="0">
                <a:solidFill>
                  <a:srgbClr val="221E1F"/>
                </a:solidFill>
                <a:latin typeface="Adobe 宋体 Std L" panose="02020300000000000000" pitchFamily="18" charset="-122"/>
                <a:ea typeface="Adobe 宋体 Std L" panose="02020300000000000000" pitchFamily="18" charset="-122"/>
              </a:rPr>
              <a:t>这些钩画的笔势，也要与所配合的左下部分呼应</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604007" y="4315894"/>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）上下型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这种类型是将“衣”字拆成上、下两部分，中间镶嵌其他的结构单位构成的。书写时</a:t>
            </a:r>
            <a:r>
              <a:rPr lang="zh-CN" altLang="en-US" dirty="0" smtClean="0">
                <a:solidFill>
                  <a:srgbClr val="221E1F"/>
                </a:solidFill>
                <a:latin typeface="Adobe 宋体 Std L" panose="02020300000000000000" pitchFamily="18" charset="-122"/>
                <a:ea typeface="Adobe 宋体 Std L" panose="02020300000000000000" pitchFamily="18" charset="-122"/>
              </a:rPr>
              <a:t>要注意</a:t>
            </a:r>
            <a:r>
              <a:rPr lang="zh-CN" altLang="en-US" dirty="0">
                <a:solidFill>
                  <a:srgbClr val="221E1F"/>
                </a:solidFill>
                <a:latin typeface="Adobe 宋体 Std L" panose="02020300000000000000" pitchFamily="18" charset="-122"/>
                <a:ea typeface="Adobe 宋体 Std L" panose="02020300000000000000" pitchFamily="18" charset="-122"/>
              </a:rPr>
              <a:t>上中下三部分有机联系，避免松散、割裂，如衷、哀、衰、裹等。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93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36738" y="1441565"/>
            <a:ext cx="40481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8638" y="3535890"/>
            <a:ext cx="408622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8638" y="5741253"/>
            <a:ext cx="40671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2"/>
          <p:cNvSpPr txBox="1"/>
          <p:nvPr/>
        </p:nvSpPr>
        <p:spPr>
          <a:xfrm>
            <a:off x="734635" y="810534"/>
            <a:ext cx="1110675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楷书是最标准、最规范的书体，而每个字又有各自不同的形态。因此，笔画的长短、</a:t>
            </a:r>
            <a:r>
              <a:rPr lang="zh-CN" altLang="en-US" dirty="0" smtClean="0">
                <a:solidFill>
                  <a:srgbClr val="221E1F"/>
                </a:solidFill>
                <a:latin typeface="Adobe 宋体 Std L" panose="02020300000000000000" pitchFamily="18" charset="-122"/>
                <a:ea typeface="Adobe 宋体 Std L" panose="02020300000000000000" pitchFamily="18" charset="-122"/>
              </a:rPr>
              <a:t>粗细</a:t>
            </a:r>
            <a:r>
              <a:rPr lang="zh-CN" altLang="en-US" dirty="0">
                <a:solidFill>
                  <a:srgbClr val="221E1F"/>
                </a:solidFill>
                <a:latin typeface="Adobe 宋体 Std L" panose="02020300000000000000" pitchFamily="18" charset="-122"/>
                <a:ea typeface="Adobe 宋体 Std L" panose="02020300000000000000" pitchFamily="18" charset="-122"/>
              </a:rPr>
              <a:t>、俯仰、斜正以及偏旁、字头、字底、围框的大小等都要求一丝不苟，不能任意改变。</a:t>
            </a:r>
            <a:r>
              <a:rPr lang="zh-CN" altLang="en-US" dirty="0" smtClean="0">
                <a:solidFill>
                  <a:srgbClr val="221E1F"/>
                </a:solidFill>
                <a:latin typeface="Adobe 宋体 Std L" panose="02020300000000000000" pitchFamily="18" charset="-122"/>
                <a:ea typeface="Adobe 宋体 Std L" panose="02020300000000000000" pitchFamily="18" charset="-122"/>
              </a:rPr>
              <a:t>包括</a:t>
            </a:r>
            <a:r>
              <a:rPr lang="zh-CN" altLang="en-US" dirty="0">
                <a:solidFill>
                  <a:srgbClr val="221E1F"/>
                </a:solidFill>
                <a:latin typeface="Adobe 宋体 Std L" panose="02020300000000000000" pitchFamily="18" charset="-122"/>
                <a:ea typeface="Adobe 宋体 Std L" panose="02020300000000000000" pitchFamily="18" charset="-122"/>
              </a:rPr>
              <a:t>字的组成部分的宽窄、大小、高低等搭配都须遵循结构法则的规定，互相关联、彼此照应</a:t>
            </a:r>
            <a:r>
              <a:rPr lang="zh-CN" altLang="en-US" dirty="0" smtClean="0">
                <a:solidFill>
                  <a:srgbClr val="221E1F"/>
                </a:solidFill>
                <a:latin typeface="Adobe 宋体 Std L" panose="02020300000000000000" pitchFamily="18" charset="-122"/>
                <a:ea typeface="Adobe 宋体 Std L" panose="02020300000000000000" pitchFamily="18" charset="-122"/>
              </a:rPr>
              <a:t>、协调</a:t>
            </a:r>
            <a:r>
              <a:rPr lang="zh-CN" altLang="en-US" dirty="0">
                <a:solidFill>
                  <a:srgbClr val="221E1F"/>
                </a:solidFill>
                <a:latin typeface="Adobe 宋体 Std L" panose="02020300000000000000" pitchFamily="18" charset="-122"/>
                <a:ea typeface="Adobe 宋体 Std L" panose="02020300000000000000" pitchFamily="18" charset="-122"/>
              </a:rPr>
              <a:t>统一。因此，结构在字的视觉效果上就显得十分重要，人们在欣赏钢笔字时，主要的</a:t>
            </a:r>
            <a:r>
              <a:rPr lang="zh-CN" altLang="en-US" dirty="0" smtClean="0">
                <a:solidFill>
                  <a:srgbClr val="221E1F"/>
                </a:solidFill>
                <a:latin typeface="Adobe 宋体 Std L" panose="02020300000000000000" pitchFamily="18" charset="-122"/>
                <a:ea typeface="Adobe 宋体 Std L" panose="02020300000000000000" pitchFamily="18" charset="-122"/>
              </a:rPr>
              <a:t>印象</a:t>
            </a:r>
            <a:r>
              <a:rPr lang="zh-CN" altLang="en-US" dirty="0">
                <a:solidFill>
                  <a:srgbClr val="221E1F"/>
                </a:solidFill>
                <a:latin typeface="Adobe 宋体 Std L" panose="02020300000000000000" pitchFamily="18" charset="-122"/>
                <a:ea typeface="Adobe 宋体 Std L" panose="02020300000000000000" pitchFamily="18" charset="-122"/>
              </a:rPr>
              <a:t>就是结构印象。</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734635" y="173299"/>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第三</a:t>
            </a:r>
            <a:r>
              <a:rPr lang="zh-CN" altLang="en-US" sz="2600" b="1" dirty="0" smtClean="0">
                <a:solidFill>
                  <a:srgbClr val="C00000"/>
                </a:solidFill>
                <a:latin typeface="Adobe 宋体 Std L" panose="02020300000000000000" pitchFamily="18" charset="-122"/>
                <a:ea typeface="Adobe 宋体 Std L" panose="02020300000000000000" pitchFamily="18" charset="-122"/>
              </a:rPr>
              <a:t>节     </a:t>
            </a:r>
            <a:r>
              <a:rPr lang="zh-CN" altLang="en-US" sz="2600" b="1" dirty="0">
                <a:solidFill>
                  <a:srgbClr val="C00000"/>
                </a:solidFill>
                <a:latin typeface="Adobe 宋体 Std L" panose="02020300000000000000" pitchFamily="18" charset="-122"/>
                <a:ea typeface="Adobe 宋体 Std L" panose="02020300000000000000" pitchFamily="18" charset="-122"/>
              </a:rPr>
              <a:t>钢笔楷书的结构</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5" name="文本框 1"/>
          <p:cNvSpPr txBox="1"/>
          <p:nvPr/>
        </p:nvSpPr>
        <p:spPr>
          <a:xfrm>
            <a:off x="682125" y="252718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一、楷书的结字原理</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2"/>
          <p:cNvSpPr txBox="1"/>
          <p:nvPr/>
        </p:nvSpPr>
        <p:spPr>
          <a:xfrm>
            <a:off x="604007" y="3022221"/>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匀称原理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笔画之间的空白间隙力求疏密均匀、适度。</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03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92754" y="4036844"/>
            <a:ext cx="25717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2"/>
          <p:cNvSpPr txBox="1"/>
          <p:nvPr/>
        </p:nvSpPr>
        <p:spPr>
          <a:xfrm>
            <a:off x="604007" y="4613119"/>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协稳原理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笔画或各组成单位之间要协调平稳，整个字不失重心</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03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3725" y="5627742"/>
            <a:ext cx="25717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20969"/>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让就原理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笔画或各部分之间要收放相顾、穿插避就、彼此相依。</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604007" y="478331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平衡结构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左右对称，平衡协调，重心居中。</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13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8638" y="1030830"/>
            <a:ext cx="25812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1"/>
          <p:cNvSpPr txBox="1"/>
          <p:nvPr/>
        </p:nvSpPr>
        <p:spPr>
          <a:xfrm>
            <a:off x="682125" y="161854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二、楷书的结构形式</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1" name="文本框 2"/>
          <p:cNvSpPr txBox="1"/>
          <p:nvPr/>
        </p:nvSpPr>
        <p:spPr>
          <a:xfrm>
            <a:off x="604007" y="2113580"/>
            <a:ext cx="11106756" cy="2126608"/>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（一）独体结构</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独体字是一个独立的汉字单位，它全部由笔画组成，没有其他的结构单位相搭配。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匀称结构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笔画之间的距离大体相等，均匀一致。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13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8638" y="3959200"/>
            <a:ext cx="25812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8638" y="5797933"/>
            <a:ext cx="256222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20969"/>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随形结构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字有高长、矮宽的形态。要因形而异，不可强求一致。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604007" y="4154942"/>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宽窄组合：左宽右窄或左窄右宽时窄要让宽，让就相配，务求和谐。</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2"/>
          <p:cNvSpPr txBox="1"/>
          <p:nvPr/>
        </p:nvSpPr>
        <p:spPr>
          <a:xfrm>
            <a:off x="604007" y="1696460"/>
            <a:ext cx="11106756" cy="2169825"/>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（二）合体结构</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合体字是由两个以上的偏旁、结构单位组合而成的，形成相互依赖的关系。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左右结构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）匀称组合：左右两部分大小宜均，右边稍强，笔画匀称、呼应、就让，不可</a:t>
            </a:r>
            <a:r>
              <a:rPr lang="zh-CN" altLang="en-US" dirty="0" smtClean="0">
                <a:solidFill>
                  <a:srgbClr val="221E1F"/>
                </a:solidFill>
                <a:latin typeface="Adobe 宋体 Std L" panose="02020300000000000000" pitchFamily="18" charset="-122"/>
                <a:ea typeface="Adobe 宋体 Std L" panose="02020300000000000000" pitchFamily="18" charset="-122"/>
              </a:rPr>
              <a:t>一方过于</a:t>
            </a:r>
            <a:r>
              <a:rPr lang="zh-CN" altLang="en-US" dirty="0">
                <a:solidFill>
                  <a:srgbClr val="221E1F"/>
                </a:solidFill>
                <a:latin typeface="Adobe 宋体 Std L" panose="02020300000000000000" pitchFamily="18" charset="-122"/>
                <a:ea typeface="Adobe 宋体 Std L" panose="02020300000000000000" pitchFamily="18" charset="-122"/>
              </a:rPr>
              <a:t>宽阔。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240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1154" y="3472319"/>
            <a:ext cx="25717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1154" y="4638182"/>
            <a:ext cx="25908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文本框 2"/>
          <p:cNvSpPr txBox="1"/>
          <p:nvPr/>
        </p:nvSpPr>
        <p:spPr>
          <a:xfrm>
            <a:off x="604007" y="5232588"/>
            <a:ext cx="1110675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）大小组合：左大右小时，右边部分的位置宜居中；左小右大时，左边部分的</a:t>
            </a:r>
            <a:r>
              <a:rPr lang="zh-CN" altLang="en-US" dirty="0" smtClean="0">
                <a:solidFill>
                  <a:srgbClr val="221E1F"/>
                </a:solidFill>
                <a:latin typeface="Adobe 宋体 Std L" panose="02020300000000000000" pitchFamily="18" charset="-122"/>
                <a:ea typeface="Adobe 宋体 Std L" panose="02020300000000000000" pitchFamily="18" charset="-122"/>
              </a:rPr>
              <a:t>位置宜</a:t>
            </a:r>
            <a:r>
              <a:rPr lang="zh-CN" altLang="en-US" dirty="0">
                <a:solidFill>
                  <a:srgbClr val="221E1F"/>
                </a:solidFill>
                <a:latin typeface="Adobe 宋体 Std L" panose="02020300000000000000" pitchFamily="18" charset="-122"/>
                <a:ea typeface="Adobe 宋体 Std L" panose="02020300000000000000" pitchFamily="18" charset="-122"/>
              </a:rPr>
              <a:t>居中稍高，以掌握重心。</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240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8779" y="6285139"/>
            <a:ext cx="25431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0204" y="1026067"/>
            <a:ext cx="2552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20969"/>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）错落组合：左高右低或左低右高，两部分不在同一直线上，呈上下错落形态。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604007" y="2856814"/>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）大小组合：左边小时，小的部分宜居中偏高；左边大时，大的部分宜长；中间小时</a:t>
            </a:r>
            <a:r>
              <a:rPr lang="zh-CN" altLang="en-US" dirty="0" smtClean="0">
                <a:solidFill>
                  <a:srgbClr val="221E1F"/>
                </a:solidFill>
                <a:latin typeface="Adobe 宋体 Std L" panose="02020300000000000000" pitchFamily="18" charset="-122"/>
                <a:ea typeface="Adobe 宋体 Std L" panose="02020300000000000000" pitchFamily="18" charset="-122"/>
              </a:rPr>
              <a:t>，小</a:t>
            </a:r>
            <a:r>
              <a:rPr lang="zh-CN" altLang="en-US" dirty="0">
                <a:solidFill>
                  <a:srgbClr val="221E1F"/>
                </a:solidFill>
                <a:latin typeface="Adobe 宋体 Std L" panose="02020300000000000000" pitchFamily="18" charset="-122"/>
                <a:ea typeface="Adobe 宋体 Std L" panose="02020300000000000000" pitchFamily="18" charset="-122"/>
              </a:rPr>
              <a:t>的部分宜高。</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2"/>
          <p:cNvSpPr txBox="1"/>
          <p:nvPr/>
        </p:nvSpPr>
        <p:spPr>
          <a:xfrm>
            <a:off x="604007" y="1256403"/>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左中右结构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）宽窄组合：中窄、中宽、左窄右宽、窄要让宽，三者须匀称协调。</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604007" y="4152170"/>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）错落组合：右侧位置稍低，左中侧位置稍高。</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2406"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42621" y="2247214"/>
            <a:ext cx="25527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0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146" y="3451177"/>
            <a:ext cx="25431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0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621" y="4751295"/>
            <a:ext cx="25527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0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042" y="605807"/>
            <a:ext cx="254317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文本框 2"/>
          <p:cNvSpPr txBox="1"/>
          <p:nvPr/>
        </p:nvSpPr>
        <p:spPr>
          <a:xfrm>
            <a:off x="604007" y="531327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上下结构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）上宽下窄：又称天覆。上面笔画向宽伸展而盖下，下面窄小。</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241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146" y="6296025"/>
            <a:ext cx="25431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20969"/>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下宽上窄：又称地载。下面笔画向宽伸展承载起上面，上面窄小。</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604007" y="2856814"/>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）下承上：下面笔画伸展宽大以承上面。</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2"/>
          <p:cNvSpPr txBox="1"/>
          <p:nvPr/>
        </p:nvSpPr>
        <p:spPr>
          <a:xfrm>
            <a:off x="604007" y="1256403"/>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上中下结构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）上盖下：上面笔画伸展宽大，中间宜小，下面稍宽以呼应上面。</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604007" y="4152170"/>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）居中伸展：中间的笔画向左右伸展，上下基本协调一致，使居中部分承上启下。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8" name="文本框 2"/>
          <p:cNvSpPr txBox="1"/>
          <p:nvPr/>
        </p:nvSpPr>
        <p:spPr>
          <a:xfrm>
            <a:off x="604007" y="531327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包围结构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）双向包围：左上包围、左下包围、右上包围。外部主笔稍长以包住内部。</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55474" y="698964"/>
            <a:ext cx="2790825" cy="61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5474" y="2193239"/>
            <a:ext cx="28194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474" y="3436889"/>
            <a:ext cx="2781300"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6899" y="4732245"/>
            <a:ext cx="280987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9513" y="6195333"/>
            <a:ext cx="2809875" cy="61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604007" y="20969"/>
            <a:ext cx="1110675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三面包围：左包右、上包下、下包上。左包右时外框上短下长，内部位置居中；上包</a:t>
            </a:r>
            <a:r>
              <a:rPr lang="zh-CN" altLang="en-US" dirty="0" smtClean="0">
                <a:solidFill>
                  <a:srgbClr val="221E1F"/>
                </a:solidFill>
                <a:latin typeface="Adobe 宋体 Std L" panose="02020300000000000000" pitchFamily="18" charset="-122"/>
                <a:ea typeface="Adobe 宋体 Std L" panose="02020300000000000000" pitchFamily="18" charset="-122"/>
              </a:rPr>
              <a:t>下时</a:t>
            </a:r>
            <a:r>
              <a:rPr lang="zh-CN" altLang="en-US" dirty="0">
                <a:solidFill>
                  <a:srgbClr val="221E1F"/>
                </a:solidFill>
                <a:latin typeface="Adobe 宋体 Std L" panose="02020300000000000000" pitchFamily="18" charset="-122"/>
                <a:ea typeface="Adobe 宋体 Std L" panose="02020300000000000000" pitchFamily="18" charset="-122"/>
              </a:rPr>
              <a:t>外框左右相对，右边略强，内部位置居中稍高，不可坠下；下包上时外框不宜过高，</a:t>
            </a:r>
            <a:r>
              <a:rPr lang="zh-CN" altLang="en-US" dirty="0" smtClean="0">
                <a:solidFill>
                  <a:srgbClr val="221E1F"/>
                </a:solidFill>
                <a:latin typeface="Adobe 宋体 Std L" panose="02020300000000000000" pitchFamily="18" charset="-122"/>
                <a:ea typeface="Adobe 宋体 Std L" panose="02020300000000000000" pitchFamily="18" charset="-122"/>
              </a:rPr>
              <a:t>内部位置</a:t>
            </a:r>
            <a:r>
              <a:rPr lang="zh-CN" altLang="en-US" dirty="0">
                <a:solidFill>
                  <a:srgbClr val="221E1F"/>
                </a:solidFill>
                <a:latin typeface="Adobe 宋体 Std L" panose="02020300000000000000" pitchFamily="18" charset="-122"/>
                <a:ea typeface="Adobe 宋体 Std L" panose="02020300000000000000" pitchFamily="18" charset="-122"/>
              </a:rPr>
              <a:t>贴下框居中，不可悬空。</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604007" y="2856814"/>
            <a:ext cx="11106756" cy="1711109"/>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6. </a:t>
            </a:r>
            <a:r>
              <a:rPr lang="zh-CN" altLang="en-US" dirty="0">
                <a:solidFill>
                  <a:srgbClr val="221E1F"/>
                </a:solidFill>
                <a:latin typeface="Adobe 宋体 Std L" panose="02020300000000000000" pitchFamily="18" charset="-122"/>
                <a:ea typeface="Adobe 宋体 Std L" panose="02020300000000000000" pitchFamily="18" charset="-122"/>
              </a:rPr>
              <a:t>特殊结构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）三角结构：这类字是由三部分组合而成的，上一下二呈三角状。书写时，注意</a:t>
            </a:r>
            <a:r>
              <a:rPr lang="zh-CN" altLang="en-US" dirty="0" smtClean="0">
                <a:solidFill>
                  <a:srgbClr val="221E1F"/>
                </a:solidFill>
                <a:latin typeface="Adobe 宋体 Std L" panose="02020300000000000000" pitchFamily="18" charset="-122"/>
                <a:ea typeface="Adobe 宋体 Std L" panose="02020300000000000000" pitchFamily="18" charset="-122"/>
              </a:rPr>
              <a:t>彼此</a:t>
            </a:r>
            <a:r>
              <a:rPr lang="zh-CN" altLang="en-US" dirty="0">
                <a:solidFill>
                  <a:srgbClr val="221E1F"/>
                </a:solidFill>
                <a:latin typeface="Adobe 宋体 Std L" panose="02020300000000000000" pitchFamily="18" charset="-122"/>
                <a:ea typeface="Adobe 宋体 Std L" panose="02020300000000000000" pitchFamily="18" charset="-122"/>
              </a:rPr>
              <a:t>之间的结合要紧凑，整体平稳端正。</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8" name="文本框 2"/>
          <p:cNvSpPr txBox="1"/>
          <p:nvPr/>
        </p:nvSpPr>
        <p:spPr>
          <a:xfrm>
            <a:off x="604007" y="4877485"/>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）四角结构：在字的四个角有四个相同的偏旁或部件。书写时，要四角和谐，联系紧密</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66900" y="1016542"/>
            <a:ext cx="2819400"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文本框 2"/>
          <p:cNvSpPr txBox="1"/>
          <p:nvPr/>
        </p:nvSpPr>
        <p:spPr>
          <a:xfrm>
            <a:off x="604007" y="1628631"/>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全包围：外框要正，左右相对。内部笔画均匀，位置居中。</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6900" y="2203944"/>
            <a:ext cx="28098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9178" y="4258360"/>
            <a:ext cx="2809875" cy="61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9178" y="5438510"/>
            <a:ext cx="1190625"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文本框 2"/>
          <p:cNvSpPr txBox="1"/>
          <p:nvPr/>
        </p:nvSpPr>
        <p:spPr>
          <a:xfrm>
            <a:off x="604007" y="6091884"/>
            <a:ext cx="1110675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研究汉字结构的规律，是写好字的重要环节。然而，我们还应明白，结体也不是固定</a:t>
            </a:r>
            <a:r>
              <a:rPr lang="zh-CN" altLang="en-US" dirty="0" smtClean="0">
                <a:solidFill>
                  <a:srgbClr val="221E1F"/>
                </a:solidFill>
                <a:latin typeface="Adobe 宋体 Std L" panose="02020300000000000000" pitchFamily="18" charset="-122"/>
                <a:ea typeface="Adobe 宋体 Std L" panose="02020300000000000000" pitchFamily="18" charset="-122"/>
              </a:rPr>
              <a:t>不变</a:t>
            </a:r>
            <a:r>
              <a:rPr lang="zh-CN" altLang="en-US" dirty="0">
                <a:solidFill>
                  <a:srgbClr val="221E1F"/>
                </a:solidFill>
                <a:latin typeface="Adobe 宋体 Std L" panose="02020300000000000000" pitchFamily="18" charset="-122"/>
                <a:ea typeface="Adobe 宋体 Std L" panose="02020300000000000000" pitchFamily="18" charset="-122"/>
              </a:rPr>
              <a:t>的，字是因人而异的。不要把结体看成死的间架，而是能变通的活间架。不同的字有</a:t>
            </a:r>
            <a:r>
              <a:rPr lang="zh-CN" altLang="en-US" dirty="0" smtClean="0">
                <a:solidFill>
                  <a:srgbClr val="221E1F"/>
                </a:solidFill>
                <a:latin typeface="Adobe 宋体 Std L" panose="02020300000000000000" pitchFamily="18" charset="-122"/>
                <a:ea typeface="Adobe 宋体 Std L" panose="02020300000000000000" pitchFamily="18" charset="-122"/>
              </a:rPr>
              <a:t>不同的</a:t>
            </a:r>
            <a:r>
              <a:rPr lang="zh-CN" altLang="en-US" dirty="0">
                <a:solidFill>
                  <a:srgbClr val="221E1F"/>
                </a:solidFill>
                <a:latin typeface="Adobe 宋体 Std L" panose="02020300000000000000" pitchFamily="18" charset="-122"/>
                <a:ea typeface="Adobe 宋体 Std L" panose="02020300000000000000" pitchFamily="18" charset="-122"/>
              </a:rPr>
              <a:t>间架。因此，我们应遵循结体的一般规律，学习规范书体。同时，又要融会贯通，在</a:t>
            </a:r>
            <a:r>
              <a:rPr lang="zh-CN" altLang="en-US" dirty="0" smtClean="0">
                <a:solidFill>
                  <a:srgbClr val="221E1F"/>
                </a:solidFill>
                <a:latin typeface="Adobe 宋体 Std L" panose="02020300000000000000" pitchFamily="18" charset="-122"/>
                <a:ea typeface="Adobe 宋体 Std L" panose="02020300000000000000" pitchFamily="18" charset="-122"/>
              </a:rPr>
              <a:t>学习与</a:t>
            </a:r>
            <a:r>
              <a:rPr lang="zh-CN" altLang="en-US" dirty="0">
                <a:solidFill>
                  <a:srgbClr val="221E1F"/>
                </a:solidFill>
                <a:latin typeface="Adobe 宋体 Std L" panose="02020300000000000000" pitchFamily="18" charset="-122"/>
                <a:ea typeface="Adobe 宋体 Std L" panose="02020300000000000000" pitchFamily="18" charset="-122"/>
              </a:rPr>
              <a:t>应用中不断提高书写水平。</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8926" y="426501"/>
            <a:ext cx="10914788" cy="3000821"/>
          </a:xfrm>
          <a:prstGeom prst="rect">
            <a:avLst/>
          </a:prstGeom>
        </p:spPr>
        <p:txBody>
          <a:bodyPr wrap="square">
            <a:spAutoFit/>
          </a:bodyPr>
          <a:lstStyle/>
          <a:p>
            <a:pPr indent="457200">
              <a:lnSpc>
                <a:spcPct val="150000"/>
              </a:lnSpc>
            </a:pPr>
            <a:r>
              <a:rPr lang="zh-CN" altLang="en-US" b="1" dirty="0" smtClean="0">
                <a:solidFill>
                  <a:srgbClr val="221E1F"/>
                </a:solidFill>
                <a:latin typeface="Adobe 宋体 Std L" panose="02020300000000000000" pitchFamily="18" charset="-122"/>
                <a:ea typeface="Adobe 宋体 Std L" panose="02020300000000000000" pitchFamily="18" charset="-122"/>
              </a:rPr>
              <a:t>（</a:t>
            </a:r>
            <a:r>
              <a:rPr lang="zh-CN" altLang="en-US" b="1" dirty="0">
                <a:solidFill>
                  <a:srgbClr val="221E1F"/>
                </a:solidFill>
                <a:latin typeface="Adobe 宋体 Std L" panose="02020300000000000000" pitchFamily="18" charset="-122"/>
                <a:ea typeface="Adobe 宋体 Std L" panose="02020300000000000000" pitchFamily="18" charset="-122"/>
              </a:rPr>
              <a:t>六）行书</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任何时代对书法发展的要求，都是易认、易写、便捷。行书也是在这样的要求下产生的</a:t>
            </a:r>
            <a:r>
              <a:rPr lang="zh-CN" altLang="en-US" dirty="0" smtClean="0">
                <a:solidFill>
                  <a:srgbClr val="221E1F"/>
                </a:solidFill>
                <a:latin typeface="Adobe 宋体 Std L" panose="02020300000000000000" pitchFamily="18" charset="-122"/>
                <a:ea typeface="Adobe 宋体 Std L" panose="02020300000000000000" pitchFamily="18" charset="-122"/>
              </a:rPr>
              <a:t>。行书</a:t>
            </a:r>
            <a:r>
              <a:rPr lang="zh-CN" altLang="en-US" dirty="0">
                <a:solidFill>
                  <a:srgbClr val="221E1F"/>
                </a:solidFill>
                <a:latin typeface="Adobe 宋体 Std L" panose="02020300000000000000" pitchFamily="18" charset="-122"/>
                <a:ea typeface="Adobe 宋体 Std L" panose="02020300000000000000" pitchFamily="18" charset="-122"/>
              </a:rPr>
              <a:t>简化楷书点画，又兼带草书连绵笔势，没有楷书那么工整又不像草书那么潦草；既比</a:t>
            </a:r>
            <a:r>
              <a:rPr lang="zh-CN" altLang="en-US" dirty="0" smtClean="0">
                <a:solidFill>
                  <a:srgbClr val="221E1F"/>
                </a:solidFill>
                <a:latin typeface="Adobe 宋体 Std L" panose="02020300000000000000" pitchFamily="18" charset="-122"/>
                <a:ea typeface="Adobe 宋体 Std L" panose="02020300000000000000" pitchFamily="18" charset="-122"/>
              </a:rPr>
              <a:t>楷书</a:t>
            </a:r>
            <a:r>
              <a:rPr lang="zh-CN" altLang="en-US" dirty="0">
                <a:solidFill>
                  <a:srgbClr val="221E1F"/>
                </a:solidFill>
                <a:latin typeface="Adobe 宋体 Std L" panose="02020300000000000000" pitchFamily="18" charset="-122"/>
                <a:ea typeface="Adobe 宋体 Std L" panose="02020300000000000000" pitchFamily="18" charset="-122"/>
              </a:rPr>
              <a:t>易写，又比草书易认，最切合实用，因此它和楷书一样通行至今</a:t>
            </a:r>
            <a:r>
              <a:rPr lang="zh-CN" altLang="en-US" dirty="0" smtClean="0">
                <a:solidFill>
                  <a:srgbClr val="221E1F"/>
                </a:solidFill>
                <a:latin typeface="Adobe 宋体 Std L" panose="02020300000000000000" pitchFamily="18" charset="-122"/>
                <a:ea typeface="Adobe 宋体 Std L" panose="02020300000000000000" pitchFamily="18" charset="-122"/>
              </a:rPr>
              <a:t>。汉代</a:t>
            </a:r>
            <a:r>
              <a:rPr lang="zh-CN" altLang="en-US" dirty="0">
                <a:solidFill>
                  <a:srgbClr val="221E1F"/>
                </a:solidFill>
                <a:latin typeface="Adobe 宋体 Std L" panose="02020300000000000000" pitchFamily="18" charset="-122"/>
                <a:ea typeface="Adobe 宋体 Std L" panose="02020300000000000000" pitchFamily="18" charset="-122"/>
              </a:rPr>
              <a:t>是书法大变革大发展的时期，书法到了汉末，基本上各体已形成，并已出现对</a:t>
            </a:r>
            <a:r>
              <a:rPr lang="zh-CN" altLang="en-US" dirty="0" smtClean="0">
                <a:solidFill>
                  <a:srgbClr val="221E1F"/>
                </a:solidFill>
                <a:latin typeface="Adobe 宋体 Std L" panose="02020300000000000000" pitchFamily="18" charset="-122"/>
                <a:ea typeface="Adobe 宋体 Std L" panose="02020300000000000000" pitchFamily="18" charset="-122"/>
              </a:rPr>
              <a:t>书法的</a:t>
            </a:r>
            <a:r>
              <a:rPr lang="zh-CN" altLang="en-US" dirty="0">
                <a:solidFill>
                  <a:srgbClr val="221E1F"/>
                </a:solidFill>
                <a:latin typeface="Adobe 宋体 Std L" panose="02020300000000000000" pitchFamily="18" charset="-122"/>
                <a:ea typeface="Adobe 宋体 Std L" panose="02020300000000000000" pitchFamily="18" charset="-122"/>
              </a:rPr>
              <a:t>系统论述，东汉许慎</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说文解字</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便是一部从文字学角度来探讨书体的专著。草、楷、</a:t>
            </a:r>
            <a:r>
              <a:rPr lang="zh-CN" altLang="en-US" dirty="0" smtClean="0">
                <a:solidFill>
                  <a:srgbClr val="221E1F"/>
                </a:solidFill>
                <a:latin typeface="Adobe 宋体 Std L" panose="02020300000000000000" pitchFamily="18" charset="-122"/>
                <a:ea typeface="Adobe 宋体 Std L" panose="02020300000000000000" pitchFamily="18" charset="-122"/>
              </a:rPr>
              <a:t>行书</a:t>
            </a:r>
            <a:r>
              <a:rPr lang="zh-CN" altLang="en-US" dirty="0">
                <a:solidFill>
                  <a:srgbClr val="221E1F"/>
                </a:solidFill>
                <a:latin typeface="Adobe 宋体 Std L" panose="02020300000000000000" pitchFamily="18" charset="-122"/>
                <a:ea typeface="Adobe 宋体 Std L" panose="02020300000000000000" pitchFamily="18" charset="-122"/>
              </a:rPr>
              <a:t>体的出现，为文字书写进一步发展为艺术奠定了造型基础，也为笔墨功能充分发挥开辟</a:t>
            </a:r>
            <a:r>
              <a:rPr lang="zh-CN" altLang="en-US" dirty="0" smtClean="0">
                <a:solidFill>
                  <a:srgbClr val="221E1F"/>
                </a:solidFill>
                <a:latin typeface="Adobe 宋体 Std L" panose="02020300000000000000" pitchFamily="18" charset="-122"/>
                <a:ea typeface="Adobe 宋体 Std L" panose="02020300000000000000" pitchFamily="18" charset="-122"/>
              </a:rPr>
              <a:t>了崭新</a:t>
            </a:r>
            <a:r>
              <a:rPr lang="zh-CN" altLang="en-US" dirty="0">
                <a:solidFill>
                  <a:srgbClr val="221E1F"/>
                </a:solidFill>
                <a:latin typeface="Adobe 宋体 Std L" panose="02020300000000000000" pitchFamily="18" charset="-122"/>
                <a:ea typeface="Adobe 宋体 Std L" panose="02020300000000000000" pitchFamily="18" charset="-122"/>
              </a:rPr>
              <a:t>的天地。</a:t>
            </a:r>
            <a:endParaRPr lang="en-US" altLang="zh-CN"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1"/>
          <p:cNvSpPr txBox="1"/>
          <p:nvPr/>
        </p:nvSpPr>
        <p:spPr>
          <a:xfrm>
            <a:off x="478925" y="368424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三、魏晋南北朝书法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9" name="矩形 8"/>
          <p:cNvSpPr/>
          <p:nvPr/>
        </p:nvSpPr>
        <p:spPr>
          <a:xfrm>
            <a:off x="478925" y="4370766"/>
            <a:ext cx="10914788" cy="1337945"/>
          </a:xfrm>
          <a:prstGeom prst="rect">
            <a:avLst/>
          </a:prstGeom>
        </p:spPr>
        <p:txBody>
          <a:bodyPr wrap="square">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（一）三国时期</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三国书法，以魏为主，魏国出现的书法家以钟繇最为著名，他善各种书体，尤以楷书见长</a:t>
            </a:r>
            <a:r>
              <a:rPr lang="zh-CN" altLang="en-US" dirty="0" smtClean="0">
                <a:solidFill>
                  <a:srgbClr val="221E1F"/>
                </a:solidFill>
                <a:latin typeface="Adobe 宋体 Std L" panose="02020300000000000000" pitchFamily="18" charset="-122"/>
                <a:ea typeface="Adobe 宋体 Std L" panose="02020300000000000000" pitchFamily="18" charset="-122"/>
              </a:rPr>
              <a:t>，被</a:t>
            </a:r>
            <a:r>
              <a:rPr lang="zh-CN" altLang="en-US" dirty="0">
                <a:solidFill>
                  <a:srgbClr val="221E1F"/>
                </a:solidFill>
                <a:latin typeface="Adobe 宋体 Std L" panose="02020300000000000000" pitchFamily="18" charset="-122"/>
                <a:ea typeface="Adobe 宋体 Std L" panose="02020300000000000000" pitchFamily="18" charset="-122"/>
              </a:rPr>
              <a:t>后代奉为“楷书之祖”，与王羲之并称为“钟王”。其楷书笔法遒媚，结构朴茂，开创</a:t>
            </a:r>
            <a:r>
              <a:rPr lang="zh-CN" altLang="en-US" dirty="0" smtClean="0">
                <a:solidFill>
                  <a:srgbClr val="221E1F"/>
                </a:solidFill>
                <a:latin typeface="Adobe 宋体 Std L" panose="02020300000000000000" pitchFamily="18" charset="-122"/>
                <a:ea typeface="Adobe 宋体 Std L" panose="02020300000000000000" pitchFamily="18" charset="-122"/>
              </a:rPr>
              <a:t>了由</a:t>
            </a:r>
            <a:r>
              <a:rPr lang="zh-CN" altLang="en-US" dirty="0">
                <a:solidFill>
                  <a:srgbClr val="221E1F"/>
                </a:solidFill>
                <a:latin typeface="Adobe 宋体 Std L" panose="02020300000000000000" pitchFamily="18" charset="-122"/>
                <a:ea typeface="Adobe 宋体 Std L" panose="02020300000000000000" pitchFamily="18" charset="-122"/>
              </a:rPr>
              <a:t>隶</a:t>
            </a:r>
            <a:r>
              <a:rPr lang="zh-CN" altLang="en-US" dirty="0">
                <a:solidFill>
                  <a:srgbClr val="221E1F"/>
                </a:solidFill>
                <a:latin typeface="Adobe 宋体 Std L" panose="02020300000000000000" pitchFamily="18" charset="-122"/>
                <a:ea typeface="Adobe 宋体 Std L" panose="02020300000000000000" pitchFamily="18" charset="-122"/>
              </a:rPr>
              <a:t>入楷的新貌</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2"/>
          <p:cNvSpPr txBox="1"/>
          <p:nvPr/>
        </p:nvSpPr>
        <p:spPr>
          <a:xfrm>
            <a:off x="604007" y="242627"/>
            <a:ext cx="5553378" cy="258532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研究汉字结构的规律，是写好字的重要环节。然而，我们还应明白，结体也不是固定</a:t>
            </a:r>
            <a:r>
              <a:rPr lang="zh-CN" altLang="en-US" dirty="0" smtClean="0">
                <a:solidFill>
                  <a:srgbClr val="221E1F"/>
                </a:solidFill>
                <a:latin typeface="Adobe 宋体 Std L" panose="02020300000000000000" pitchFamily="18" charset="-122"/>
                <a:ea typeface="Adobe 宋体 Std L" panose="02020300000000000000" pitchFamily="18" charset="-122"/>
              </a:rPr>
              <a:t>不变</a:t>
            </a:r>
            <a:r>
              <a:rPr lang="zh-CN" altLang="en-US" dirty="0">
                <a:solidFill>
                  <a:srgbClr val="221E1F"/>
                </a:solidFill>
                <a:latin typeface="Adobe 宋体 Std L" panose="02020300000000000000" pitchFamily="18" charset="-122"/>
                <a:ea typeface="Adobe 宋体 Std L" panose="02020300000000000000" pitchFamily="18" charset="-122"/>
              </a:rPr>
              <a:t>的，字是因人而异的。不要把结体看成死的间架，而是能变通的活间架。不同的字有</a:t>
            </a:r>
            <a:r>
              <a:rPr lang="zh-CN" altLang="en-US" dirty="0" smtClean="0">
                <a:solidFill>
                  <a:srgbClr val="221E1F"/>
                </a:solidFill>
                <a:latin typeface="Adobe 宋体 Std L" panose="02020300000000000000" pitchFamily="18" charset="-122"/>
                <a:ea typeface="Adobe 宋体 Std L" panose="02020300000000000000" pitchFamily="18" charset="-122"/>
              </a:rPr>
              <a:t>不同的</a:t>
            </a:r>
            <a:r>
              <a:rPr lang="zh-CN" altLang="en-US" dirty="0">
                <a:solidFill>
                  <a:srgbClr val="221E1F"/>
                </a:solidFill>
                <a:latin typeface="Adobe 宋体 Std L" panose="02020300000000000000" pitchFamily="18" charset="-122"/>
                <a:ea typeface="Adobe 宋体 Std L" panose="02020300000000000000" pitchFamily="18" charset="-122"/>
              </a:rPr>
              <a:t>间架。因此，我们应遵循结体的一般规律，学习规范书体。同时，又要融会贯通，在</a:t>
            </a:r>
            <a:r>
              <a:rPr lang="zh-CN" altLang="en-US" dirty="0" smtClean="0">
                <a:solidFill>
                  <a:srgbClr val="221E1F"/>
                </a:solidFill>
                <a:latin typeface="Adobe 宋体 Std L" panose="02020300000000000000" pitchFamily="18" charset="-122"/>
                <a:ea typeface="Adobe 宋体 Std L" panose="02020300000000000000" pitchFamily="18" charset="-122"/>
              </a:rPr>
              <a:t>学习与</a:t>
            </a:r>
            <a:r>
              <a:rPr lang="zh-CN" altLang="en-US" dirty="0">
                <a:solidFill>
                  <a:srgbClr val="221E1F"/>
                </a:solidFill>
                <a:latin typeface="Adobe 宋体 Std L" panose="02020300000000000000" pitchFamily="18" charset="-122"/>
                <a:ea typeface="Adobe 宋体 Std L" panose="02020300000000000000" pitchFamily="18" charset="-122"/>
              </a:rPr>
              <a:t>应用中不断提高书写水平。</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1"/>
          <p:cNvSpPr txBox="1"/>
          <p:nvPr/>
        </p:nvSpPr>
        <p:spPr>
          <a:xfrm>
            <a:off x="682125" y="425823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钢笔作品欣赏</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908799" y="111999"/>
            <a:ext cx="4644572" cy="6468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72672" y="228111"/>
            <a:ext cx="4644573" cy="6468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30044" y="228111"/>
            <a:ext cx="4644573" cy="6468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73853" y="228111"/>
            <a:ext cx="4644146" cy="6468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18554" y="228111"/>
            <a:ext cx="4644146" cy="6468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30676" y="228111"/>
            <a:ext cx="4644574" cy="6468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1200329"/>
          </a:xfrm>
          <a:prstGeom prst="rect">
            <a:avLst/>
          </a:prstGeom>
          <a:noFill/>
        </p:spPr>
        <p:txBody>
          <a:bodyPr wrap="square" rtlCol="0">
            <a:spAutoFit/>
          </a:bodyPr>
          <a:lstStyle/>
          <a:p>
            <a:r>
              <a:rPr lang="zh-CN" altLang="en-US" sz="7200" dirty="0" smtClean="0">
                <a:solidFill>
                  <a:schemeClr val="accent1"/>
                </a:solidFill>
                <a:latin typeface="Adobe 黑体 Std R" panose="020B0400000000000000" pitchFamily="34" charset="-122"/>
                <a:ea typeface="Adobe 黑体 Std R" panose="020B0400000000000000" pitchFamily="34" charset="-122"/>
                <a:cs typeface="+mn-ea"/>
                <a:sym typeface="+mn-lt"/>
              </a:rPr>
              <a:t>粉笔</a:t>
            </a:r>
            <a:r>
              <a:rPr lang="zh-CN" altLang="en-US" sz="7200" dirty="0" smtClean="0">
                <a:solidFill>
                  <a:schemeClr val="accent1"/>
                </a:solidFill>
                <a:latin typeface="Adobe 黑体 Std R" panose="020B0400000000000000" pitchFamily="34" charset="-122"/>
                <a:ea typeface="Adobe 黑体 Std R" panose="020B0400000000000000" pitchFamily="34" charset="-122"/>
                <a:cs typeface="+mn-ea"/>
                <a:sym typeface="+mn-lt"/>
              </a:rPr>
              <a:t>字</a:t>
            </a:r>
            <a:r>
              <a:rPr lang="zh-CN" altLang="en-US" sz="7200" dirty="0" smtClean="0">
                <a:solidFill>
                  <a:schemeClr val="accent1"/>
                </a:solidFill>
                <a:latin typeface="Adobe 黑体 Std R" panose="020B0400000000000000" pitchFamily="34" charset="-122"/>
                <a:ea typeface="Adobe 黑体 Std R" panose="020B0400000000000000" pitchFamily="34" charset="-122"/>
                <a:cs typeface="+mn-ea"/>
                <a:sym typeface="+mn-lt"/>
              </a:rPr>
              <a:t>部分</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a:t>
            </a:r>
            <a:r>
              <a:rPr lang="zh-CN" altLang="en-US" sz="6000" dirty="0">
                <a:solidFill>
                  <a:schemeClr val="bg1"/>
                </a:solidFill>
                <a:cs typeface="+mn-ea"/>
                <a:sym typeface="+mn-lt"/>
              </a:rPr>
              <a:t>三</a:t>
            </a:r>
            <a:r>
              <a:rPr lang="zh-CN" altLang="en-US" sz="6000" dirty="0" smtClean="0">
                <a:solidFill>
                  <a:schemeClr val="bg1"/>
                </a:solidFill>
                <a:cs typeface="+mn-ea"/>
                <a:sym typeface="+mn-lt"/>
              </a:rPr>
              <a:t>篇</a:t>
            </a:r>
            <a:endParaRPr lang="zh-CN" altLang="en-US" sz="60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66875" y="1281112"/>
            <a:ext cx="8858250"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00533" y="622015"/>
            <a:ext cx="5990933" cy="5352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5999793" cy="804725"/>
            <a:chOff x="251900" y="195486"/>
            <a:chExt cx="4365927" cy="585582"/>
          </a:xfrm>
        </p:grpSpPr>
        <p:sp>
          <p:nvSpPr>
            <p:cNvPr id="7" name="矩形 6"/>
            <p:cNvSpPr/>
            <p:nvPr/>
          </p:nvSpPr>
          <p:spPr>
            <a:xfrm>
              <a:off x="1331640" y="255120"/>
              <a:ext cx="3286187"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11</a:t>
              </a:r>
              <a:r>
                <a:rPr lang="zh-CN" altLang="en-US" sz="2800" b="1" kern="0" dirty="0" smtClean="0">
                  <a:solidFill>
                    <a:schemeClr val="accent1">
                      <a:lumMod val="75000"/>
                    </a:schemeClr>
                  </a:solidFill>
                  <a:cs typeface="+mn-ea"/>
                  <a:sym typeface="+mn-lt"/>
                </a:rPr>
                <a:t>章  </a:t>
              </a:r>
              <a:r>
                <a:rPr lang="zh-CN" altLang="en-US" sz="2800" b="1" kern="0" dirty="0">
                  <a:solidFill>
                    <a:schemeClr val="accent1">
                      <a:lumMod val="75000"/>
                    </a:schemeClr>
                  </a:solidFill>
                  <a:cs typeface="+mn-ea"/>
                  <a:sym typeface="+mn-lt"/>
                </a:rPr>
                <a:t>粉笔</a:t>
              </a:r>
              <a:r>
                <a:rPr lang="zh-CN" altLang="en-US" sz="2800" b="1" kern="0" dirty="0" smtClean="0">
                  <a:solidFill>
                    <a:schemeClr val="accent1">
                      <a:lumMod val="75000"/>
                    </a:schemeClr>
                  </a:solidFill>
                  <a:cs typeface="+mn-ea"/>
                  <a:sym typeface="+mn-lt"/>
                </a:rPr>
                <a:t>字的书写工具</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p:cNvSpPr txBox="1"/>
          <p:nvPr/>
        </p:nvSpPr>
        <p:spPr>
          <a:xfrm>
            <a:off x="682125" y="3078434"/>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一、粉笔</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82125" y="3555488"/>
            <a:ext cx="11054246" cy="300082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粉笔是用白垩土或石膏加工而成的圆柱状的书写工具。其特点是短而粗，无弹性，易折断</a:t>
            </a:r>
            <a:r>
              <a:rPr lang="zh-CN" altLang="en-US" dirty="0" smtClean="0">
                <a:solidFill>
                  <a:srgbClr val="221E1F"/>
                </a:solidFill>
                <a:latin typeface="Adobe 宋体 Std L" panose="02020300000000000000" pitchFamily="18" charset="-122"/>
                <a:ea typeface="Adobe 宋体 Std L" panose="02020300000000000000" pitchFamily="18" charset="-122"/>
              </a:rPr>
              <a:t>，磨损</a:t>
            </a:r>
            <a:r>
              <a:rPr lang="zh-CN" altLang="en-US" dirty="0">
                <a:solidFill>
                  <a:srgbClr val="221E1F"/>
                </a:solidFill>
                <a:latin typeface="Adobe 宋体 Std L" panose="02020300000000000000" pitchFamily="18" charset="-122"/>
                <a:ea typeface="Adobe 宋体 Std L" panose="02020300000000000000" pitchFamily="18" charset="-122"/>
              </a:rPr>
              <a:t>快，属于硬笔范畴，有白色的，也有彩色的。质量好的粉笔软硬适中，没有杂质，颜色鲜艳</a:t>
            </a:r>
            <a:r>
              <a:rPr lang="zh-CN" altLang="en-US" dirty="0" smtClean="0">
                <a:solidFill>
                  <a:srgbClr val="221E1F"/>
                </a:solidFill>
                <a:latin typeface="Adobe 宋体 Std L" panose="02020300000000000000" pitchFamily="18" charset="-122"/>
                <a:ea typeface="Adobe 宋体 Std L" panose="02020300000000000000" pitchFamily="18" charset="-122"/>
              </a:rPr>
              <a:t>，书写</a:t>
            </a:r>
            <a:r>
              <a:rPr lang="zh-CN" altLang="en-US" dirty="0">
                <a:solidFill>
                  <a:srgbClr val="221E1F"/>
                </a:solidFill>
                <a:latin typeface="Adobe 宋体 Std L" panose="02020300000000000000" pitchFamily="18" charset="-122"/>
                <a:ea typeface="Adobe 宋体 Std L" panose="02020300000000000000" pitchFamily="18" charset="-122"/>
              </a:rPr>
              <a:t>流畅。</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当前使用的粉笔有两种，一种是普通粉笔，另一种是无尘粉笔。普通粉笔，灰尘大，</a:t>
            </a:r>
            <a:r>
              <a:rPr lang="zh-CN" altLang="en-US" dirty="0" smtClean="0">
                <a:solidFill>
                  <a:srgbClr val="221E1F"/>
                </a:solidFill>
                <a:latin typeface="Adobe 宋体 Std L" panose="02020300000000000000" pitchFamily="18" charset="-122"/>
                <a:ea typeface="Adobe 宋体 Std L" panose="02020300000000000000" pitchFamily="18" charset="-122"/>
              </a:rPr>
              <a:t>污染</a:t>
            </a:r>
            <a:r>
              <a:rPr lang="zh-CN" altLang="en-US" dirty="0">
                <a:solidFill>
                  <a:srgbClr val="221E1F"/>
                </a:solidFill>
                <a:latin typeface="Adobe 宋体 Std L" panose="02020300000000000000" pitchFamily="18" charset="-122"/>
                <a:ea typeface="Adobe 宋体 Std L" panose="02020300000000000000" pitchFamily="18" charset="-122"/>
              </a:rPr>
              <a:t>环境，影响身体健康；无尘粉笔硬度过大，不易书写，有待改进</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粉笔</a:t>
            </a:r>
            <a:r>
              <a:rPr lang="zh-CN" altLang="en-US" dirty="0">
                <a:solidFill>
                  <a:srgbClr val="221E1F"/>
                </a:solidFill>
                <a:latin typeface="Adobe 宋体 Std L" panose="02020300000000000000" pitchFamily="18" charset="-122"/>
                <a:ea typeface="Adobe 宋体 Std L" panose="02020300000000000000" pitchFamily="18" charset="-122"/>
              </a:rPr>
              <a:t>储存要四防：防雨、防潮、防摔、防重压。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在使用粉笔时，粉笔过硬可用湿毛巾包捂片刻做软化处理。粉笔过软，可在阳光下晒</a:t>
            </a:r>
            <a:r>
              <a:rPr lang="zh-CN" altLang="en-US" dirty="0" smtClean="0">
                <a:solidFill>
                  <a:srgbClr val="221E1F"/>
                </a:solidFill>
                <a:latin typeface="Adobe 宋体 Std L" panose="02020300000000000000" pitchFamily="18" charset="-122"/>
                <a:ea typeface="Adobe 宋体 Std L" panose="02020300000000000000" pitchFamily="18" charset="-122"/>
              </a:rPr>
              <a:t>一下</a:t>
            </a:r>
            <a:r>
              <a:rPr lang="zh-CN" altLang="en-US" dirty="0">
                <a:solidFill>
                  <a:srgbClr val="221E1F"/>
                </a:solidFill>
                <a:latin typeface="Adobe 宋体 Std L" panose="02020300000000000000" pitchFamily="18" charset="-122"/>
                <a:ea typeface="Adobe 宋体 Std L" panose="02020300000000000000" pitchFamily="18" charset="-122"/>
              </a:rPr>
              <a:t>或在暖气上烤一烤，以增强硬度。</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5" name="文本框 2"/>
          <p:cNvSpPr txBox="1"/>
          <p:nvPr/>
        </p:nvSpPr>
        <p:spPr>
          <a:xfrm>
            <a:off x="734635" y="1033487"/>
            <a:ext cx="1105424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写好粉笔字，是教师职业的特殊要求。粉笔字写好了，能给学生以美的享受。相反，</a:t>
            </a:r>
            <a:r>
              <a:rPr lang="zh-CN" altLang="en-US" dirty="0" smtClean="0">
                <a:solidFill>
                  <a:srgbClr val="221E1F"/>
                </a:solidFill>
                <a:latin typeface="Adobe 宋体 Std L" panose="02020300000000000000" pitchFamily="18" charset="-122"/>
                <a:ea typeface="Adobe 宋体 Std L" panose="02020300000000000000" pitchFamily="18" charset="-122"/>
              </a:rPr>
              <a:t>则给</a:t>
            </a:r>
            <a:r>
              <a:rPr lang="zh-CN" altLang="en-US" dirty="0">
                <a:solidFill>
                  <a:srgbClr val="221E1F"/>
                </a:solidFill>
                <a:latin typeface="Adobe 宋体 Std L" panose="02020300000000000000" pitchFamily="18" charset="-122"/>
                <a:ea typeface="Adobe 宋体 Std L" panose="02020300000000000000" pitchFamily="18" charset="-122"/>
              </a:rPr>
              <a:t>学生不好的印象，直接影响教学效果和教师的威望。因此作为一个教师，应努力写好粉笔字。</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写好粉笔字，应对其书写工具、书写姿势、执笔方法、运笔方法有所了解</a:t>
            </a:r>
            <a:r>
              <a:rPr lang="zh-CN" altLang="en-US" dirty="0" smtClean="0">
                <a:solidFill>
                  <a:srgbClr val="221E1F"/>
                </a:solidFill>
                <a:latin typeface="Adobe 宋体 Std L" panose="02020300000000000000" pitchFamily="18" charset="-122"/>
                <a:ea typeface="Adobe 宋体 Std L" panose="02020300000000000000" pitchFamily="18" charset="-122"/>
              </a:rPr>
              <a:t>。粉笔</a:t>
            </a:r>
            <a:r>
              <a:rPr lang="zh-CN" altLang="en-US" dirty="0">
                <a:solidFill>
                  <a:srgbClr val="221E1F"/>
                </a:solidFill>
                <a:latin typeface="Adobe 宋体 Std L" panose="02020300000000000000" pitchFamily="18" charset="-122"/>
                <a:ea typeface="Adobe 宋体 Std L" panose="02020300000000000000" pitchFamily="18" charset="-122"/>
              </a:rPr>
              <a:t>字的书写工具主要是粉笔、黑板、黑板擦。</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2125" y="326005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三、黑板擦</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82125" y="3737113"/>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现在普遍使用的黑板擦以毛刷黑板擦和毛毡黑板擦为主。在使用过程中，粉尘飞扬，</a:t>
            </a:r>
            <a:r>
              <a:rPr lang="zh-CN" altLang="en-US" dirty="0" smtClean="0">
                <a:solidFill>
                  <a:srgbClr val="221E1F"/>
                </a:solidFill>
                <a:latin typeface="Adobe 宋体 Std L" panose="02020300000000000000" pitchFamily="18" charset="-122"/>
                <a:ea typeface="Adobe 宋体 Std L" panose="02020300000000000000" pitchFamily="18" charset="-122"/>
              </a:rPr>
              <a:t>不利</a:t>
            </a:r>
            <a:r>
              <a:rPr lang="zh-CN" altLang="en-US" dirty="0">
                <a:solidFill>
                  <a:srgbClr val="221E1F"/>
                </a:solidFill>
                <a:latin typeface="Adobe 宋体 Std L" panose="02020300000000000000" pitchFamily="18" charset="-122"/>
                <a:ea typeface="Adobe 宋体 Std L" panose="02020300000000000000" pitchFamily="18" charset="-122"/>
              </a:rPr>
              <a:t>健康。在具体使用过程中，擦拭黑板也可以用湿抹布。但楷抹后要稍等一会儿，待水分</a:t>
            </a:r>
            <a:r>
              <a:rPr lang="zh-CN" altLang="en-US" dirty="0" smtClean="0">
                <a:solidFill>
                  <a:srgbClr val="221E1F"/>
                </a:solidFill>
                <a:latin typeface="Adobe 宋体 Std L" panose="02020300000000000000" pitchFamily="18" charset="-122"/>
                <a:ea typeface="Adobe 宋体 Std L" panose="02020300000000000000" pitchFamily="18" charset="-122"/>
              </a:rPr>
              <a:t>干后</a:t>
            </a:r>
            <a:r>
              <a:rPr lang="zh-CN" altLang="en-US" dirty="0">
                <a:solidFill>
                  <a:srgbClr val="221E1F"/>
                </a:solidFill>
                <a:latin typeface="Adobe 宋体 Std L" panose="02020300000000000000" pitchFamily="18" charset="-122"/>
                <a:ea typeface="Adobe 宋体 Std L" panose="02020300000000000000" pitchFamily="18" charset="-122"/>
              </a:rPr>
              <a:t>再使用。</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7" name="文本框 1"/>
          <p:cNvSpPr txBox="1"/>
          <p:nvPr/>
        </p:nvSpPr>
        <p:spPr>
          <a:xfrm>
            <a:off x="682125" y="113426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二、黑板</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8" name="文本框 2"/>
          <p:cNvSpPr txBox="1"/>
          <p:nvPr/>
        </p:nvSpPr>
        <p:spPr>
          <a:xfrm>
            <a:off x="682125" y="1842505"/>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目前，社会上通用的黑板有水泥黑板、木质黑板、磨砂玻璃黑板。黑板应以表面光滑</a:t>
            </a:r>
            <a:r>
              <a:rPr lang="zh-CN" altLang="en-US" dirty="0" smtClean="0">
                <a:solidFill>
                  <a:srgbClr val="221E1F"/>
                </a:solidFill>
                <a:latin typeface="Adobe 宋体 Std L" panose="02020300000000000000" pitchFamily="18" charset="-122"/>
                <a:ea typeface="Adobe 宋体 Std L" panose="02020300000000000000" pitchFamily="18" charset="-122"/>
              </a:rPr>
              <a:t>、易</a:t>
            </a:r>
            <a:r>
              <a:rPr lang="zh-CN" altLang="en-US" dirty="0">
                <a:solidFill>
                  <a:srgbClr val="221E1F"/>
                </a:solidFill>
                <a:latin typeface="Adobe 宋体 Std L" panose="02020300000000000000" pitchFamily="18" charset="-122"/>
                <a:ea typeface="Adobe 宋体 Std L" panose="02020300000000000000" pitchFamily="18" charset="-122"/>
              </a:rPr>
              <a:t>写易擦、不反光、乌黑均匀、无杂色、书写不打滑者为好。</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5999793" cy="804725"/>
            <a:chOff x="251900" y="195486"/>
            <a:chExt cx="4365927" cy="585582"/>
          </a:xfrm>
        </p:grpSpPr>
        <p:sp>
          <p:nvSpPr>
            <p:cNvPr id="7" name="矩形 6"/>
            <p:cNvSpPr/>
            <p:nvPr/>
          </p:nvSpPr>
          <p:spPr>
            <a:xfrm>
              <a:off x="1331640" y="255120"/>
              <a:ext cx="3286187"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12</a:t>
              </a:r>
              <a:r>
                <a:rPr lang="zh-CN" altLang="en-US" sz="2800" b="1" kern="0" dirty="0" smtClean="0">
                  <a:solidFill>
                    <a:schemeClr val="accent1">
                      <a:lumMod val="75000"/>
                    </a:schemeClr>
                  </a:solidFill>
                  <a:cs typeface="+mn-ea"/>
                  <a:sym typeface="+mn-lt"/>
                </a:rPr>
                <a:t>章  </a:t>
              </a:r>
              <a:r>
                <a:rPr lang="zh-CN" altLang="en-US" sz="2800" b="1" kern="0" dirty="0">
                  <a:solidFill>
                    <a:schemeClr val="accent1">
                      <a:lumMod val="75000"/>
                    </a:schemeClr>
                  </a:solidFill>
                  <a:cs typeface="+mn-ea"/>
                  <a:sym typeface="+mn-lt"/>
                </a:rPr>
                <a:t>粉笔</a:t>
              </a:r>
              <a:r>
                <a:rPr lang="zh-CN" altLang="en-US" sz="2800" b="1" kern="0" dirty="0" smtClean="0">
                  <a:solidFill>
                    <a:schemeClr val="accent1">
                      <a:lumMod val="75000"/>
                    </a:schemeClr>
                  </a:solidFill>
                  <a:cs typeface="+mn-ea"/>
                  <a:sym typeface="+mn-lt"/>
                </a:rPr>
                <a:t>字的书写姿势</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15" name="文本框 2"/>
          <p:cNvSpPr txBox="1"/>
          <p:nvPr/>
        </p:nvSpPr>
        <p:spPr>
          <a:xfrm>
            <a:off x="734635" y="1033487"/>
            <a:ext cx="10426851" cy="216982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黑板一般是竖立固定在墙上的。因此，粉笔字的书写大都是站立在黑板前，采用</a:t>
            </a:r>
            <a:r>
              <a:rPr lang="zh-CN" altLang="en-US" dirty="0" smtClean="0">
                <a:solidFill>
                  <a:srgbClr val="221E1F"/>
                </a:solidFill>
                <a:latin typeface="Adobe 宋体 Std L" panose="02020300000000000000" pitchFamily="18" charset="-122"/>
                <a:ea typeface="Adobe 宋体 Std L" panose="02020300000000000000" pitchFamily="18" charset="-122"/>
              </a:rPr>
              <a:t>“站立悬臂”</a:t>
            </a:r>
            <a:r>
              <a:rPr lang="zh-CN" altLang="en-US" dirty="0">
                <a:solidFill>
                  <a:srgbClr val="221E1F"/>
                </a:solidFill>
                <a:latin typeface="Adobe 宋体 Std L" panose="02020300000000000000" pitchFamily="18" charset="-122"/>
                <a:ea typeface="Adobe 宋体 Std L" panose="02020300000000000000" pitchFamily="18" charset="-122"/>
              </a:rPr>
              <a:t>的姿势书写。书写时要求做到头平、身正、臂曲、足稳、足开</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头</a:t>
            </a:r>
            <a:r>
              <a:rPr lang="zh-CN" altLang="en-US" dirty="0">
                <a:solidFill>
                  <a:srgbClr val="221E1F"/>
                </a:solidFill>
                <a:latin typeface="Adobe 宋体 Std L" panose="02020300000000000000" pitchFamily="18" charset="-122"/>
                <a:ea typeface="Adobe 宋体 Std L" panose="02020300000000000000" pitchFamily="18" charset="-122"/>
              </a:rPr>
              <a:t>平，指书写时头部不偏不斜、端端正正，是为了保证视线的平正，使写出的字行列整齐</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身</a:t>
            </a:r>
            <a:r>
              <a:rPr lang="zh-CN" altLang="en-US" dirty="0">
                <a:solidFill>
                  <a:srgbClr val="221E1F"/>
                </a:solidFill>
                <a:latin typeface="Adobe 宋体 Std L" panose="02020300000000000000" pitchFamily="18" charset="-122"/>
                <a:ea typeface="Adobe 宋体 Std L" panose="02020300000000000000" pitchFamily="18" charset="-122"/>
              </a:rPr>
              <a:t>正不是僵硬呆板不变化，有时也可做</a:t>
            </a:r>
            <a:r>
              <a:rPr lang="zh-CN" altLang="en-US" dirty="0" smtClean="0">
                <a:solidFill>
                  <a:srgbClr val="221E1F"/>
                </a:solidFill>
                <a:latin typeface="Adobe 宋体 Std L" panose="02020300000000000000" pitchFamily="18" charset="-122"/>
                <a:ea typeface="Adobe 宋体 Std L" panose="02020300000000000000" pitchFamily="18" charset="-122"/>
              </a:rPr>
              <a:t>适当调整</a:t>
            </a:r>
            <a:r>
              <a:rPr lang="zh-CN" altLang="en-US" dirty="0">
                <a:solidFill>
                  <a:srgbClr val="221E1F"/>
                </a:solidFill>
                <a:latin typeface="Adobe 宋体 Std L" panose="02020300000000000000" pitchFamily="18" charset="-122"/>
                <a:ea typeface="Adobe 宋体 Std L" panose="02020300000000000000" pitchFamily="18" charset="-122"/>
              </a:rPr>
              <a:t>，应以自然大方、书写方便为好</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臂</a:t>
            </a:r>
            <a:r>
              <a:rPr lang="zh-CN" altLang="en-US" dirty="0">
                <a:solidFill>
                  <a:srgbClr val="221E1F"/>
                </a:solidFill>
                <a:latin typeface="Adobe 宋体 Std L" panose="02020300000000000000" pitchFamily="18" charset="-122"/>
                <a:ea typeface="Adobe 宋体 Std L" panose="02020300000000000000" pitchFamily="18" charset="-122"/>
              </a:rPr>
              <a:t>曲，指执笔的右手臂弯曲成略大于直角</a:t>
            </a:r>
            <a:r>
              <a:rPr lang="zh-CN" altLang="en-US" dirty="0" smtClean="0">
                <a:solidFill>
                  <a:srgbClr val="221E1F"/>
                </a:solidFill>
                <a:latin typeface="Adobe 宋体 Std L" panose="02020300000000000000" pitchFamily="18" charset="-122"/>
                <a:ea typeface="Adobe 宋体 Std L" panose="02020300000000000000" pitchFamily="18" charset="-122"/>
              </a:rPr>
              <a:t>的角度</a:t>
            </a:r>
            <a:r>
              <a:rPr lang="zh-CN" altLang="en-US" dirty="0">
                <a:solidFill>
                  <a:srgbClr val="221E1F"/>
                </a:solidFill>
                <a:latin typeface="Adobe 宋体 Std L" panose="02020300000000000000" pitchFamily="18" charset="-122"/>
                <a:ea typeface="Adobe 宋体 Std L" panose="02020300000000000000" pitchFamily="18" charset="-122"/>
              </a:rPr>
              <a:t>，举到眼睛的高度最便于书写</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pic>
        <p:nvPicPr>
          <p:cNvPr id="819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404907" y="3149600"/>
            <a:ext cx="3511322" cy="3522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734635" y="3057227"/>
            <a:ext cx="7567536" cy="3831818"/>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足稳，指两脚分开站立，保持身体平衡、稳定。随着书写高度的变化，也可以踮脚或屈膝，可随机应变。</a:t>
            </a:r>
            <a:endParaRPr lang="en-US" altLang="zh-CN"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头俯，指头要朝前方俯向黑板面，与板面保持二尺稍多的距离。</a:t>
            </a:r>
            <a:endParaRPr lang="en-US" altLang="zh-CN"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身弓，指身体要略向前弯曲，腰部不能挺得过直，这样身子不紧张，低头时比较自然。</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臂悬，指执笔的右手全部悬空，手肘、手腕都不能靠在桌子上，这样有利于掌握行气和章法。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足开，指书写时两脚要左右分开，距离与肩宽相当。这样身体安稳，便于发挥臂力。</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5999793" cy="804725"/>
            <a:chOff x="251900" y="195486"/>
            <a:chExt cx="4365927" cy="585582"/>
          </a:xfrm>
        </p:grpSpPr>
        <p:sp>
          <p:nvSpPr>
            <p:cNvPr id="7" name="矩形 6"/>
            <p:cNvSpPr/>
            <p:nvPr/>
          </p:nvSpPr>
          <p:spPr>
            <a:xfrm>
              <a:off x="1331640" y="255120"/>
              <a:ext cx="3286187"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13</a:t>
              </a:r>
              <a:r>
                <a:rPr lang="zh-CN" altLang="en-US" sz="2800" b="1" kern="0" dirty="0" smtClean="0">
                  <a:solidFill>
                    <a:schemeClr val="accent1">
                      <a:lumMod val="75000"/>
                    </a:schemeClr>
                  </a:solidFill>
                  <a:cs typeface="+mn-ea"/>
                  <a:sym typeface="+mn-lt"/>
                </a:rPr>
                <a:t>章  </a:t>
              </a:r>
              <a:r>
                <a:rPr lang="zh-CN" altLang="en-US" sz="2800" b="1" kern="0" dirty="0">
                  <a:solidFill>
                    <a:schemeClr val="accent1">
                      <a:lumMod val="75000"/>
                    </a:schemeClr>
                  </a:solidFill>
                  <a:cs typeface="+mn-ea"/>
                  <a:sym typeface="+mn-lt"/>
                </a:rPr>
                <a:t>粉笔</a:t>
              </a:r>
              <a:r>
                <a:rPr lang="zh-CN" altLang="en-US" sz="2800" b="1" kern="0" dirty="0" smtClean="0">
                  <a:solidFill>
                    <a:schemeClr val="accent1">
                      <a:lumMod val="75000"/>
                    </a:schemeClr>
                  </a:solidFill>
                  <a:cs typeface="+mn-ea"/>
                  <a:sym typeface="+mn-lt"/>
                </a:rPr>
                <a:t>字的执笔方法</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15" name="文本框 2"/>
          <p:cNvSpPr txBox="1"/>
          <p:nvPr/>
        </p:nvSpPr>
        <p:spPr>
          <a:xfrm>
            <a:off x="734635" y="1033487"/>
            <a:ext cx="10426851"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粉笔形体较短，质地较松软，容易断。由于这个特点，加上黑板摆放的特殊性，粉笔</a:t>
            </a:r>
            <a:r>
              <a:rPr lang="zh-CN" altLang="en-US" dirty="0" smtClean="0">
                <a:solidFill>
                  <a:srgbClr val="221E1F"/>
                </a:solidFill>
                <a:latin typeface="Adobe 宋体 Std L" panose="02020300000000000000" pitchFamily="18" charset="-122"/>
                <a:ea typeface="Adobe 宋体 Std L" panose="02020300000000000000" pitchFamily="18" charset="-122"/>
              </a:rPr>
              <a:t>字书</a:t>
            </a:r>
            <a:r>
              <a:rPr lang="zh-CN" altLang="en-US" dirty="0">
                <a:solidFill>
                  <a:srgbClr val="221E1F"/>
                </a:solidFill>
                <a:latin typeface="Adobe 宋体 Std L" panose="02020300000000000000" pitchFamily="18" charset="-122"/>
                <a:ea typeface="Adobe 宋体 Std L" panose="02020300000000000000" pitchFamily="18" charset="-122"/>
              </a:rPr>
              <a:t>写时的执笔方法与毛笔、钢笔不相同。正确的方法是：粉笔笔身既不垂直，也不斜靠在</a:t>
            </a:r>
            <a:r>
              <a:rPr lang="zh-CN" altLang="en-US" dirty="0" smtClean="0">
                <a:solidFill>
                  <a:srgbClr val="221E1F"/>
                </a:solidFill>
                <a:latin typeface="Adobe 宋体 Std L" panose="02020300000000000000" pitchFamily="18" charset="-122"/>
                <a:ea typeface="Adobe 宋体 Std L" panose="02020300000000000000" pitchFamily="18" charset="-122"/>
              </a:rPr>
              <a:t>虎口里</a:t>
            </a:r>
            <a:r>
              <a:rPr lang="zh-CN" altLang="en-US" dirty="0">
                <a:solidFill>
                  <a:srgbClr val="221E1F"/>
                </a:solidFill>
                <a:latin typeface="Adobe 宋体 Std L" panose="02020300000000000000" pitchFamily="18" charset="-122"/>
                <a:ea typeface="Adobe 宋体 Std L" panose="02020300000000000000" pitchFamily="18" charset="-122"/>
              </a:rPr>
              <a:t>，而是握在手心中，全靠手指捏笔。其要点可用三个字概括：按、压、顶。</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4" name="矩形 3"/>
          <p:cNvSpPr/>
          <p:nvPr/>
        </p:nvSpPr>
        <p:spPr>
          <a:xfrm>
            <a:off x="734635" y="2325631"/>
            <a:ext cx="7828794" cy="2126608"/>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按：指拇指前端按住粉笔内侧，由内向外用力。</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压：指食指前端压在粉笔的外侧，与拇指相对用力捏住粉笔。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顶：指中指上侧面向上用力，顶住粉笔。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粉笔长短约</a:t>
            </a:r>
            <a:r>
              <a:rPr lang="en-US" altLang="zh-CN" dirty="0">
                <a:solidFill>
                  <a:srgbClr val="221E1F"/>
                </a:solidFill>
                <a:latin typeface="Adobe 宋体 Std L" panose="02020300000000000000" pitchFamily="18" charset="-122"/>
                <a:ea typeface="Adobe 宋体 Std L" panose="02020300000000000000" pitchFamily="18" charset="-122"/>
              </a:rPr>
              <a:t>8 </a:t>
            </a:r>
            <a:r>
              <a:rPr lang="zh-CN" altLang="en-US" dirty="0">
                <a:solidFill>
                  <a:srgbClr val="221E1F"/>
                </a:solidFill>
                <a:latin typeface="Adobe 宋体 Std L" panose="02020300000000000000" pitchFamily="18" charset="-122"/>
                <a:ea typeface="Adobe 宋体 Std L" panose="02020300000000000000" pitchFamily="18" charset="-122"/>
              </a:rPr>
              <a:t>厘米，而且越写越短，上端旁无依靠，只好被五指包藏在掌心。这样也</a:t>
            </a:r>
            <a:r>
              <a:rPr lang="zh-CN" altLang="en-US" dirty="0" smtClean="0">
                <a:solidFill>
                  <a:srgbClr val="221E1F"/>
                </a:solidFill>
                <a:latin typeface="Adobe 宋体 Std L" panose="02020300000000000000" pitchFamily="18" charset="-122"/>
                <a:ea typeface="Adobe 宋体 Std L" panose="02020300000000000000" pitchFamily="18" charset="-122"/>
              </a:rPr>
              <a:t>便于</a:t>
            </a:r>
            <a:r>
              <a:rPr lang="zh-CN" altLang="en-US" dirty="0">
                <a:solidFill>
                  <a:srgbClr val="221E1F"/>
                </a:solidFill>
                <a:latin typeface="Adobe 宋体 Std L" panose="02020300000000000000" pitchFamily="18" charset="-122"/>
                <a:ea typeface="Adobe 宋体 Std L" panose="02020300000000000000" pitchFamily="18" charset="-122"/>
              </a:rPr>
              <a:t>做到指实，掌虚，达到书写灵便的目的。</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921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563429" y="2139124"/>
            <a:ext cx="3333490" cy="217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a:xfrm>
            <a:off x="734634" y="4452239"/>
            <a:ext cx="10426852" cy="1754326"/>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至于执笔的高低，一般笔尖距拇指的距离为</a:t>
            </a:r>
            <a:r>
              <a:rPr lang="en-US" altLang="zh-CN" dirty="0">
                <a:solidFill>
                  <a:srgbClr val="221E1F"/>
                </a:solidFill>
                <a:latin typeface="Adobe 宋体 Std L" panose="02020300000000000000" pitchFamily="18" charset="-122"/>
                <a:ea typeface="Adobe 宋体 Std L" panose="02020300000000000000" pitchFamily="18" charset="-122"/>
              </a:rPr>
              <a:t>1.5 </a:t>
            </a:r>
            <a:r>
              <a:rPr lang="zh-CN" altLang="en-US" dirty="0">
                <a:solidFill>
                  <a:srgbClr val="221E1F"/>
                </a:solidFill>
                <a:latin typeface="Adobe 宋体 Std L" panose="02020300000000000000" pitchFamily="18" charset="-122"/>
                <a:ea typeface="Adobe 宋体 Std L" panose="02020300000000000000" pitchFamily="18" charset="-122"/>
              </a:rPr>
              <a:t>厘米左右，粉笔与板面的夹角为</a:t>
            </a:r>
            <a:r>
              <a:rPr lang="en-US" altLang="zh-CN" dirty="0">
                <a:solidFill>
                  <a:srgbClr val="221E1F"/>
                </a:solidFill>
                <a:latin typeface="Adobe 宋体 Std L" panose="02020300000000000000" pitchFamily="18" charset="-122"/>
                <a:ea typeface="Adobe 宋体 Std L" panose="02020300000000000000" pitchFamily="18" charset="-122"/>
              </a:rPr>
              <a:t>50°</a:t>
            </a:r>
            <a:r>
              <a:rPr lang="zh-CN" altLang="en-US" dirty="0">
                <a:solidFill>
                  <a:srgbClr val="221E1F"/>
                </a:solidFill>
                <a:latin typeface="Adobe 宋体 Std L" panose="02020300000000000000" pitchFamily="18" charset="-122"/>
                <a:ea typeface="Adobe 宋体 Std L" panose="02020300000000000000" pitchFamily="18" charset="-122"/>
              </a:rPr>
              <a:t>左右</a:t>
            </a:r>
            <a:r>
              <a:rPr lang="zh-CN" altLang="en-US" dirty="0" smtClean="0">
                <a:solidFill>
                  <a:srgbClr val="221E1F"/>
                </a:solidFill>
                <a:latin typeface="Adobe 宋体 Std L" panose="02020300000000000000" pitchFamily="18" charset="-122"/>
                <a:ea typeface="Adobe 宋体 Std L" panose="02020300000000000000" pitchFamily="18" charset="-122"/>
              </a:rPr>
              <a:t>，如果</a:t>
            </a:r>
            <a:r>
              <a:rPr lang="zh-CN" altLang="en-US" dirty="0">
                <a:solidFill>
                  <a:srgbClr val="221E1F"/>
                </a:solidFill>
                <a:latin typeface="Adobe 宋体 Std L" panose="02020300000000000000" pitchFamily="18" charset="-122"/>
                <a:ea typeface="Adobe 宋体 Std L" panose="02020300000000000000" pitchFamily="18" charset="-122"/>
              </a:rPr>
              <a:t>执笔过高，粉笔易折；执笔过低，影响视线和书写。</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有人用两指执笔，这样不便于控制粉笔，笔力也受到影响；也有人用五指聚拢，抓住粉笔</a:t>
            </a:r>
            <a:r>
              <a:rPr lang="zh-CN" altLang="en-US" dirty="0" smtClean="0">
                <a:solidFill>
                  <a:srgbClr val="221E1F"/>
                </a:solidFill>
                <a:latin typeface="Adobe 宋体 Std L" panose="02020300000000000000" pitchFamily="18" charset="-122"/>
                <a:ea typeface="Adobe 宋体 Std L" panose="02020300000000000000" pitchFamily="18" charset="-122"/>
              </a:rPr>
              <a:t>，如此</a:t>
            </a:r>
            <a:r>
              <a:rPr lang="zh-CN" altLang="en-US" dirty="0">
                <a:solidFill>
                  <a:srgbClr val="221E1F"/>
                </a:solidFill>
                <a:latin typeface="Adobe 宋体 Std L" panose="02020300000000000000" pitchFamily="18" charset="-122"/>
                <a:ea typeface="Adobe 宋体 Std L" panose="02020300000000000000" pitchFamily="18" charset="-122"/>
              </a:rPr>
              <a:t>运笔不灵活，不宜采用。</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8926" y="475699"/>
            <a:ext cx="7837760" cy="5078313"/>
          </a:xfrm>
          <a:prstGeom prst="rect">
            <a:avLst/>
          </a:prstGeom>
        </p:spPr>
        <p:txBody>
          <a:bodyPr wrap="square">
            <a:spAutoFit/>
          </a:bodyPr>
          <a:lstStyle/>
          <a:p>
            <a:pPr indent="457200">
              <a:lnSpc>
                <a:spcPct val="150000"/>
              </a:lnSpc>
            </a:pPr>
            <a:r>
              <a:rPr lang="zh-CN" altLang="en-US" b="1" dirty="0" smtClean="0">
                <a:solidFill>
                  <a:srgbClr val="221E1F"/>
                </a:solidFill>
                <a:latin typeface="Adobe 宋体 Std L" panose="02020300000000000000" pitchFamily="18" charset="-122"/>
                <a:ea typeface="Adobe 宋体 Std L" panose="02020300000000000000" pitchFamily="18" charset="-122"/>
              </a:rPr>
              <a:t>（</a:t>
            </a:r>
            <a:r>
              <a:rPr lang="zh-CN" altLang="en-US" b="1" dirty="0">
                <a:solidFill>
                  <a:srgbClr val="221E1F"/>
                </a:solidFill>
                <a:latin typeface="Adobe 宋体 Std L" panose="02020300000000000000" pitchFamily="18" charset="-122"/>
                <a:ea typeface="Adobe 宋体 Std L" panose="02020300000000000000" pitchFamily="18" charset="-122"/>
              </a:rPr>
              <a:t>二）晋朝</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晋代书法家代表首推王羲之。王羲之，东晋书法家。字逸少，</a:t>
            </a:r>
            <a:r>
              <a:rPr lang="zh-CN" altLang="en-US" dirty="0" smtClean="0">
                <a:solidFill>
                  <a:srgbClr val="221E1F"/>
                </a:solidFill>
                <a:latin typeface="Adobe 宋体 Std L" panose="02020300000000000000" pitchFamily="18" charset="-122"/>
                <a:ea typeface="Adobe 宋体 Std L" panose="02020300000000000000" pitchFamily="18" charset="-122"/>
              </a:rPr>
              <a:t>官至</a:t>
            </a:r>
            <a:r>
              <a:rPr lang="zh-CN" altLang="en-US" dirty="0">
                <a:solidFill>
                  <a:srgbClr val="221E1F"/>
                </a:solidFill>
                <a:latin typeface="Adobe 宋体 Std L" panose="02020300000000000000" pitchFamily="18" charset="-122"/>
                <a:ea typeface="Adobe 宋体 Std L" panose="02020300000000000000" pitchFamily="18" charset="-122"/>
              </a:rPr>
              <a:t>右军将军，人称王右军，是中国历史上最伟大的书法家。</a:t>
            </a:r>
            <a:r>
              <a:rPr lang="en-US" altLang="zh-CN" dirty="0">
                <a:solidFill>
                  <a:srgbClr val="221E1F"/>
                </a:solidFill>
                <a:latin typeface="Adobe 宋体 Std L" panose="02020300000000000000" pitchFamily="18" charset="-122"/>
                <a:ea typeface="Adobe 宋体 Std L" panose="02020300000000000000" pitchFamily="18" charset="-122"/>
              </a:rPr>
              <a:t>1 600 </a:t>
            </a:r>
            <a:r>
              <a:rPr lang="zh-CN" altLang="en-US" dirty="0" smtClean="0">
                <a:solidFill>
                  <a:srgbClr val="221E1F"/>
                </a:solidFill>
                <a:latin typeface="Adobe 宋体 Std L" panose="02020300000000000000" pitchFamily="18" charset="-122"/>
                <a:ea typeface="Adobe 宋体 Std L" panose="02020300000000000000" pitchFamily="18" charset="-122"/>
              </a:rPr>
              <a:t>多年以来</a:t>
            </a:r>
            <a:r>
              <a:rPr lang="zh-CN" altLang="en-US" dirty="0">
                <a:solidFill>
                  <a:srgbClr val="221E1F"/>
                </a:solidFill>
                <a:latin typeface="Adobe 宋体 Std L" panose="02020300000000000000" pitchFamily="18" charset="-122"/>
                <a:ea typeface="Adobe 宋体 Std L" panose="02020300000000000000" pitchFamily="18" charset="-122"/>
              </a:rPr>
              <a:t>，他的书法一直为后世的学书者奉为宗法。他学张芝、钟繇，</a:t>
            </a:r>
            <a:r>
              <a:rPr lang="zh-CN" altLang="en-US" dirty="0" smtClean="0">
                <a:solidFill>
                  <a:srgbClr val="221E1F"/>
                </a:solidFill>
                <a:latin typeface="Adobe 宋体 Std L" panose="02020300000000000000" pitchFamily="18" charset="-122"/>
                <a:ea typeface="Adobe 宋体 Std L" panose="02020300000000000000" pitchFamily="18" charset="-122"/>
              </a:rPr>
              <a:t>上承</a:t>
            </a:r>
            <a:r>
              <a:rPr lang="zh-CN" altLang="en-US" dirty="0">
                <a:solidFill>
                  <a:srgbClr val="221E1F"/>
                </a:solidFill>
                <a:latin typeface="Adobe 宋体 Std L" panose="02020300000000000000" pitchFamily="18" charset="-122"/>
                <a:ea typeface="Adobe 宋体 Std L" panose="02020300000000000000" pitchFamily="18" charset="-122"/>
              </a:rPr>
              <a:t>汉魏书法雄奇伟丽的传统，博采众家之长熔为一炉，独创一家。篆、隶</a:t>
            </a:r>
            <a:r>
              <a:rPr lang="zh-CN" altLang="en-US" dirty="0" smtClean="0">
                <a:solidFill>
                  <a:srgbClr val="221E1F"/>
                </a:solidFill>
                <a:latin typeface="Adobe 宋体 Std L" panose="02020300000000000000" pitchFamily="18" charset="-122"/>
                <a:ea typeface="Adobe 宋体 Std L" panose="02020300000000000000" pitchFamily="18" charset="-122"/>
              </a:rPr>
              <a:t>、草</a:t>
            </a:r>
            <a:r>
              <a:rPr lang="zh-CN" altLang="en-US" dirty="0">
                <a:solidFill>
                  <a:srgbClr val="221E1F"/>
                </a:solidFill>
                <a:latin typeface="Adobe 宋体 Std L" panose="02020300000000000000" pitchFamily="18" charset="-122"/>
                <a:ea typeface="Adobe 宋体 Std L" panose="02020300000000000000" pitchFamily="18" charset="-122"/>
              </a:rPr>
              <a:t>、行、楷各种书体都有很高的造诣，评论家们认为他的楷书势巧形密</a:t>
            </a:r>
            <a:r>
              <a:rPr lang="zh-CN" altLang="en-US" dirty="0" smtClean="0">
                <a:solidFill>
                  <a:srgbClr val="221E1F"/>
                </a:solidFill>
                <a:latin typeface="Adobe 宋体 Std L" panose="02020300000000000000" pitchFamily="18" charset="-122"/>
                <a:ea typeface="Adobe 宋体 Std L" panose="02020300000000000000" pitchFamily="18" charset="-122"/>
              </a:rPr>
              <a:t>，行书</a:t>
            </a:r>
            <a:r>
              <a:rPr lang="zh-CN" altLang="en-US" dirty="0">
                <a:solidFill>
                  <a:srgbClr val="221E1F"/>
                </a:solidFill>
                <a:latin typeface="Adobe 宋体 Std L" panose="02020300000000000000" pitchFamily="18" charset="-122"/>
                <a:ea typeface="Adobe 宋体 Std L" panose="02020300000000000000" pitchFamily="18" charset="-122"/>
              </a:rPr>
              <a:t>遒媚、劲健而能千变万化，纯出于自然，草书一变汉魏质朴书风</a:t>
            </a:r>
            <a:r>
              <a:rPr lang="zh-CN" altLang="en-US" dirty="0" smtClean="0">
                <a:solidFill>
                  <a:srgbClr val="221E1F"/>
                </a:solidFill>
                <a:latin typeface="Adobe 宋体 Std L" panose="02020300000000000000" pitchFamily="18" charset="-122"/>
                <a:ea typeface="Adobe 宋体 Std L" panose="02020300000000000000" pitchFamily="18" charset="-122"/>
              </a:rPr>
              <a:t>，创立</a:t>
            </a:r>
            <a:r>
              <a:rPr lang="zh-CN" altLang="en-US" dirty="0">
                <a:solidFill>
                  <a:srgbClr val="221E1F"/>
                </a:solidFill>
                <a:latin typeface="Adobe 宋体 Std L" panose="02020300000000000000" pitchFamily="18" charset="-122"/>
                <a:ea typeface="Adobe 宋体 Std L" panose="02020300000000000000" pitchFamily="18" charset="-122"/>
              </a:rPr>
              <a:t>了妍美流便的今体。书坛评价：“飘若浮云，矫如惊龙。”</a:t>
            </a:r>
            <a:r>
              <a:rPr lang="zh-CN" altLang="en-US" dirty="0" smtClean="0">
                <a:solidFill>
                  <a:srgbClr val="221E1F"/>
                </a:solidFill>
                <a:latin typeface="Adobe 宋体 Std L" panose="02020300000000000000" pitchFamily="18" charset="-122"/>
                <a:ea typeface="Adobe 宋体 Std L" panose="02020300000000000000" pitchFamily="18" charset="-122"/>
              </a:rPr>
              <a:t>由于在</a:t>
            </a:r>
            <a:r>
              <a:rPr lang="zh-CN" altLang="en-US" dirty="0">
                <a:solidFill>
                  <a:srgbClr val="221E1F"/>
                </a:solidFill>
                <a:latin typeface="Adobe 宋体 Std L" panose="02020300000000000000" pitchFamily="18" charset="-122"/>
                <a:ea typeface="Adobe 宋体 Std L" panose="02020300000000000000" pitchFamily="18" charset="-122"/>
              </a:rPr>
              <a:t>书法艺术上有继往开来的超越成就，他的书迹被历代人看作至宝</a:t>
            </a:r>
            <a:r>
              <a:rPr lang="zh-CN" altLang="en-US" dirty="0" smtClean="0">
                <a:solidFill>
                  <a:srgbClr val="221E1F"/>
                </a:solidFill>
                <a:latin typeface="Adobe 宋体 Std L" panose="02020300000000000000" pitchFamily="18" charset="-122"/>
                <a:ea typeface="Adobe 宋体 Std L" panose="02020300000000000000" pitchFamily="18" charset="-122"/>
              </a:rPr>
              <a:t>，影响</a:t>
            </a:r>
            <a:r>
              <a:rPr lang="zh-CN" altLang="en-US" dirty="0">
                <a:solidFill>
                  <a:srgbClr val="221E1F"/>
                </a:solidFill>
                <a:latin typeface="Adobe 宋体 Std L" panose="02020300000000000000" pitchFamily="18" charset="-122"/>
                <a:ea typeface="Adobe 宋体 Std L" panose="02020300000000000000" pitchFamily="18" charset="-122"/>
              </a:rPr>
              <a:t>之大在历代书法家中首屈一指，故有“书圣”之美称，并与其</a:t>
            </a:r>
            <a:r>
              <a:rPr lang="zh-CN" altLang="en-US" dirty="0" smtClean="0">
                <a:solidFill>
                  <a:srgbClr val="221E1F"/>
                </a:solidFill>
                <a:latin typeface="Adobe 宋体 Std L" panose="02020300000000000000" pitchFamily="18" charset="-122"/>
                <a:ea typeface="Adobe 宋体 Std L" panose="02020300000000000000" pitchFamily="18" charset="-122"/>
              </a:rPr>
              <a:t>子王</a:t>
            </a:r>
            <a:r>
              <a:rPr lang="zh-CN" altLang="en-US" dirty="0">
                <a:solidFill>
                  <a:srgbClr val="221E1F"/>
                </a:solidFill>
                <a:latin typeface="Adobe 宋体 Std L" panose="02020300000000000000" pitchFamily="18" charset="-122"/>
                <a:ea typeface="Adobe 宋体 Std L" panose="02020300000000000000" pitchFamily="18" charset="-122"/>
              </a:rPr>
              <a:t>献之合称“二王”，他的楷书，以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黄庭经</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乐毅论</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最为著名</a:t>
            </a:r>
            <a:r>
              <a:rPr lang="zh-CN" altLang="en-US" dirty="0" smtClean="0">
                <a:solidFill>
                  <a:srgbClr val="221E1F"/>
                </a:solidFill>
                <a:latin typeface="Adobe 宋体 Std L" panose="02020300000000000000" pitchFamily="18" charset="-122"/>
                <a:ea typeface="Adobe 宋体 Std L" panose="02020300000000000000" pitchFamily="18" charset="-122"/>
              </a:rPr>
              <a:t>，草书</a:t>
            </a:r>
            <a:r>
              <a:rPr lang="zh-CN" altLang="en-US" dirty="0">
                <a:solidFill>
                  <a:srgbClr val="221E1F"/>
                </a:solidFill>
                <a:latin typeface="Adobe 宋体 Std L" panose="02020300000000000000" pitchFamily="18" charset="-122"/>
                <a:ea typeface="Adobe 宋体 Std L" panose="02020300000000000000" pitchFamily="18" charset="-122"/>
              </a:rPr>
              <a:t>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十七帖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（见图</a:t>
            </a:r>
            <a:r>
              <a:rPr lang="en-US" altLang="zh-CN" dirty="0">
                <a:solidFill>
                  <a:srgbClr val="221E1F"/>
                </a:solidFill>
                <a:latin typeface="Adobe 宋体 Std L" panose="02020300000000000000" pitchFamily="18" charset="-122"/>
                <a:ea typeface="Adobe 宋体 Std L" panose="02020300000000000000" pitchFamily="18" charset="-122"/>
              </a:rPr>
              <a:t>1-4</a:t>
            </a:r>
            <a:r>
              <a:rPr lang="zh-CN" altLang="en-US" dirty="0">
                <a:solidFill>
                  <a:srgbClr val="221E1F"/>
                </a:solidFill>
                <a:latin typeface="Adobe 宋体 Std L" panose="02020300000000000000" pitchFamily="18" charset="-122"/>
                <a:ea typeface="Adobe 宋体 Std L" panose="02020300000000000000" pitchFamily="18" charset="-122"/>
              </a:rPr>
              <a:t>）著名；行书以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兰亭序</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快雪时晴帖</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丧乱帖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等著名。</a:t>
            </a:r>
            <a:endParaRPr lang="en-US" altLang="zh-CN" dirty="0">
              <a:solidFill>
                <a:srgbClr val="221E1F"/>
              </a:solidFill>
              <a:latin typeface="Adobe 宋体 Std L" panose="02020300000000000000" pitchFamily="18" charset="-122"/>
              <a:ea typeface="Adobe 宋体 Std L" panose="02020300000000000000" pitchFamily="18" charset="-122"/>
            </a:endParaRPr>
          </a:p>
        </p:txBody>
      </p:sp>
      <p:pic>
        <p:nvPicPr>
          <p:cNvPr id="2" name="图片 1"/>
          <p:cNvPicPr>
            <a:picLocks noChangeAspect="1"/>
          </p:cNvPicPr>
          <p:nvPr/>
        </p:nvPicPr>
        <p:blipFill>
          <a:blip r:embed="rId1"/>
          <a:stretch>
            <a:fillRect/>
          </a:stretch>
        </p:blipFill>
        <p:spPr>
          <a:xfrm>
            <a:off x="8813800" y="1154430"/>
            <a:ext cx="2948940" cy="4548505"/>
          </a:xfrm>
          <a:prstGeom prst="rect">
            <a:avLst/>
          </a:prstGeom>
        </p:spPr>
      </p:pic>
      <p:sp>
        <p:nvSpPr>
          <p:cNvPr id="8" name="文本框 7"/>
          <p:cNvSpPr txBox="1"/>
          <p:nvPr/>
        </p:nvSpPr>
        <p:spPr>
          <a:xfrm>
            <a:off x="9117330" y="5922645"/>
            <a:ext cx="2645410" cy="368300"/>
          </a:xfrm>
          <a:prstGeom prst="rect">
            <a:avLst/>
          </a:prstGeom>
          <a:noFill/>
        </p:spPr>
        <p:txBody>
          <a:bodyPr wrap="square" rtlCol="0" anchor="t">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1-15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十七</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帖</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6360469" cy="804725"/>
            <a:chOff x="251900" y="195486"/>
            <a:chExt cx="4628383" cy="585582"/>
          </a:xfrm>
        </p:grpSpPr>
        <p:sp>
          <p:nvSpPr>
            <p:cNvPr id="7" name="矩形 6"/>
            <p:cNvSpPr/>
            <p:nvPr/>
          </p:nvSpPr>
          <p:spPr>
            <a:xfrm>
              <a:off x="1331640" y="255120"/>
              <a:ext cx="3548643"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14</a:t>
              </a:r>
              <a:r>
                <a:rPr lang="zh-CN" altLang="en-US" sz="2800" b="1" kern="0" dirty="0" smtClean="0">
                  <a:solidFill>
                    <a:schemeClr val="accent1">
                      <a:lumMod val="75000"/>
                    </a:schemeClr>
                  </a:solidFill>
                  <a:cs typeface="+mn-ea"/>
                  <a:sym typeface="+mn-lt"/>
                </a:rPr>
                <a:t>章  </a:t>
              </a:r>
              <a:r>
                <a:rPr lang="zh-CN" altLang="en-US" sz="2800" b="1" kern="0" dirty="0" smtClean="0">
                  <a:solidFill>
                    <a:schemeClr val="accent1">
                      <a:lumMod val="75000"/>
                    </a:schemeClr>
                  </a:solidFill>
                  <a:cs typeface="+mn-ea"/>
                  <a:sym typeface="+mn-lt"/>
                </a:rPr>
                <a:t>粉笔笔画的具体写法</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15" name="文本框 2"/>
          <p:cNvSpPr txBox="1"/>
          <p:nvPr/>
        </p:nvSpPr>
        <p:spPr>
          <a:xfrm>
            <a:off x="734635" y="1033487"/>
            <a:ext cx="10426851"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虚起笔，渐按下，回笔作收势。点可分为：上点、左右点、上下点、三点水、四点底、长点等。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上点：市、广、六。</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4" name="矩形 3"/>
          <p:cNvSpPr/>
          <p:nvPr/>
        </p:nvSpPr>
        <p:spPr>
          <a:xfrm>
            <a:off x="734635" y="2733722"/>
            <a:ext cx="7828794"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左右点：办、尔、东。</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6" name="矩形 15"/>
          <p:cNvSpPr/>
          <p:nvPr/>
        </p:nvSpPr>
        <p:spPr>
          <a:xfrm>
            <a:off x="734634" y="3990954"/>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上下点：斗、头、冬。</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24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86125" y="1913600"/>
            <a:ext cx="4000046" cy="78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86125" y="3198337"/>
            <a:ext cx="4000046" cy="792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6126" y="4455568"/>
            <a:ext cx="4000046" cy="78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a:off x="734634" y="5254011"/>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三点水：江、汗、汉。</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24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6126" y="5782511"/>
            <a:ext cx="4000045" cy="809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2"/>
          <p:cNvSpPr txBox="1"/>
          <p:nvPr/>
        </p:nvSpPr>
        <p:spPr>
          <a:xfrm>
            <a:off x="734635" y="79297"/>
            <a:ext cx="10426851"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四点底：杰、羔、烈。</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4" name="矩形 3"/>
          <p:cNvSpPr/>
          <p:nvPr/>
        </p:nvSpPr>
        <p:spPr>
          <a:xfrm>
            <a:off x="734634" y="1578639"/>
            <a:ext cx="7828794"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长点：不、贝、食。</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6" name="矩形 15"/>
          <p:cNvSpPr/>
          <p:nvPr/>
        </p:nvSpPr>
        <p:spPr>
          <a:xfrm>
            <a:off x="734634" y="3702568"/>
            <a:ext cx="10426852" cy="880113"/>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按笔起笔，然后右行，按下回笔，后收势。横可分为长横、短横、斜横等。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长横：二、士、上。</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7" name="矩形 16"/>
          <p:cNvSpPr/>
          <p:nvPr/>
        </p:nvSpPr>
        <p:spPr>
          <a:xfrm>
            <a:off x="734634" y="5441317"/>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短横：工、主、玉。</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126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86125" y="674540"/>
            <a:ext cx="4000046" cy="701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86124" y="2191948"/>
            <a:ext cx="4000046" cy="667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文本框 1"/>
          <p:cNvSpPr txBox="1"/>
          <p:nvPr/>
        </p:nvSpPr>
        <p:spPr>
          <a:xfrm>
            <a:off x="734635" y="309282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二、横</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126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6125" y="4582681"/>
            <a:ext cx="4000046" cy="657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6126" y="6054653"/>
            <a:ext cx="4000046" cy="606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2"/>
          <p:cNvSpPr txBox="1"/>
          <p:nvPr/>
        </p:nvSpPr>
        <p:spPr>
          <a:xfrm>
            <a:off x="734635" y="79297"/>
            <a:ext cx="10426851"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斜横：七、戈、毛。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6" name="矩形 15"/>
          <p:cNvSpPr/>
          <p:nvPr/>
        </p:nvSpPr>
        <p:spPr>
          <a:xfrm>
            <a:off x="734636" y="1894180"/>
            <a:ext cx="10426852" cy="880113"/>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按笔起笔，后下行，顺势提笔呈悬针状。竖可分为悬针竖、垂露竖等。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悬针竖：中、千、十。</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7" name="矩形 16"/>
          <p:cNvSpPr/>
          <p:nvPr/>
        </p:nvSpPr>
        <p:spPr>
          <a:xfrm>
            <a:off x="734634" y="3533308"/>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垂露竖：下、干、木。</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20" name="文本框 1"/>
          <p:cNvSpPr txBox="1"/>
          <p:nvPr/>
        </p:nvSpPr>
        <p:spPr>
          <a:xfrm>
            <a:off x="734637" y="128444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三、竖</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229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86126" y="639572"/>
            <a:ext cx="4000044" cy="748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6126" y="2774293"/>
            <a:ext cx="4000044" cy="681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7739" y="3997922"/>
            <a:ext cx="4000044" cy="7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a:off x="736248" y="5253959"/>
            <a:ext cx="10426852" cy="880113"/>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按笔起笔，左撇出，稍慢行便顺势提笔。撇可分为斜撇、竖撇、弧撇、短撇等。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斜</a:t>
            </a:r>
            <a:r>
              <a:rPr lang="zh-CN" altLang="en-US" dirty="0">
                <a:solidFill>
                  <a:srgbClr val="221E1F"/>
                </a:solidFill>
                <a:latin typeface="Adobe 宋体 Std L" panose="02020300000000000000" pitchFamily="18" charset="-122"/>
                <a:ea typeface="Adobe 宋体 Std L" panose="02020300000000000000" pitchFamily="18" charset="-122"/>
              </a:rPr>
              <a:t>撇：人、入、力。</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8" name="文本框 1"/>
          <p:cNvSpPr txBox="1"/>
          <p:nvPr/>
        </p:nvSpPr>
        <p:spPr>
          <a:xfrm>
            <a:off x="736249" y="464421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四、撇</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22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7739" y="6134072"/>
            <a:ext cx="4000044" cy="651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2"/>
          <p:cNvSpPr txBox="1"/>
          <p:nvPr/>
        </p:nvSpPr>
        <p:spPr>
          <a:xfrm>
            <a:off x="734635" y="79297"/>
            <a:ext cx="10426851"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竖撇：月、用、片。</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6" name="矩形 15"/>
          <p:cNvSpPr/>
          <p:nvPr/>
        </p:nvSpPr>
        <p:spPr>
          <a:xfrm>
            <a:off x="734636" y="1184904"/>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弧撇：文、天、史。</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7" name="矩形 16"/>
          <p:cNvSpPr/>
          <p:nvPr/>
        </p:nvSpPr>
        <p:spPr>
          <a:xfrm>
            <a:off x="734634" y="2246791"/>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短撇：生、午、禾。</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4" name="矩形 13"/>
          <p:cNvSpPr/>
          <p:nvPr/>
        </p:nvSpPr>
        <p:spPr>
          <a:xfrm>
            <a:off x="736248" y="4002633"/>
            <a:ext cx="10426852" cy="880113"/>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按笔起笔，然后右下行，再顺势提笔，出锋。捺可分为斜捺、平捺等。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斜捺：八、大、个、未。</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8" name="文本框 1"/>
          <p:cNvSpPr txBox="1"/>
          <p:nvPr/>
        </p:nvSpPr>
        <p:spPr>
          <a:xfrm>
            <a:off x="736249" y="339289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五、捺</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86125" y="503508"/>
            <a:ext cx="4000045" cy="681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6125" y="1649518"/>
            <a:ext cx="4000045" cy="59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125" y="2711405"/>
            <a:ext cx="4000045" cy="664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6125" y="4882747"/>
            <a:ext cx="4000045" cy="616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矩形 18"/>
          <p:cNvSpPr/>
          <p:nvPr/>
        </p:nvSpPr>
        <p:spPr>
          <a:xfrm>
            <a:off x="736248" y="5495871"/>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平捺：之、辽、走。</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331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86125" y="5960485"/>
            <a:ext cx="4000045" cy="653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2"/>
          <p:cNvSpPr txBox="1"/>
          <p:nvPr/>
        </p:nvSpPr>
        <p:spPr>
          <a:xfrm>
            <a:off x="734635" y="3746910"/>
            <a:ext cx="10426851"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竖折：山、凶、区。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4" name="矩形 13"/>
          <p:cNvSpPr/>
          <p:nvPr/>
        </p:nvSpPr>
        <p:spPr>
          <a:xfrm>
            <a:off x="736248" y="664347"/>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按笔起笔，后顺势向右上提笔，出锋，如刁、北、扒、功。</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8" name="文本框 1"/>
          <p:cNvSpPr txBox="1"/>
          <p:nvPr/>
        </p:nvSpPr>
        <p:spPr>
          <a:xfrm>
            <a:off x="736249" y="5460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六、挑</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9" name="矩形 18"/>
          <p:cNvSpPr/>
          <p:nvPr/>
        </p:nvSpPr>
        <p:spPr>
          <a:xfrm>
            <a:off x="736249" y="2245606"/>
            <a:ext cx="10426852" cy="880113"/>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按笔起笔，后行笔至折处停笔，再按笔写折后行笔，按下回笔，收笔，可分为横折、竖折。</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横折：口、巴、日、且。</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86125" y="1128961"/>
            <a:ext cx="4000045" cy="62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文本框 1"/>
          <p:cNvSpPr txBox="1"/>
          <p:nvPr/>
        </p:nvSpPr>
        <p:spPr>
          <a:xfrm>
            <a:off x="736249" y="1758924"/>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七、折</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433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0925" y="3125719"/>
            <a:ext cx="3985245" cy="597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6125" y="4211524"/>
            <a:ext cx="4000045" cy="680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矩形 20"/>
          <p:cNvSpPr/>
          <p:nvPr/>
        </p:nvSpPr>
        <p:spPr>
          <a:xfrm>
            <a:off x="736249" y="5369626"/>
            <a:ext cx="10426852" cy="1295611"/>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横钩似折，折后顺势提笔斜出锋；竖钩如竖，在竖画按下回笔时顺势向左上提笔出锋</a:t>
            </a:r>
            <a:r>
              <a:rPr lang="zh-CN" altLang="en-US" dirty="0" smtClean="0">
                <a:solidFill>
                  <a:srgbClr val="221E1F"/>
                </a:solidFill>
                <a:latin typeface="Adobe 宋体 Std L" panose="02020300000000000000" pitchFamily="18" charset="-122"/>
                <a:ea typeface="Adobe 宋体 Std L" panose="02020300000000000000" pitchFamily="18" charset="-122"/>
              </a:rPr>
              <a:t>；弧形</a:t>
            </a:r>
            <a:r>
              <a:rPr lang="zh-CN" altLang="en-US" dirty="0">
                <a:solidFill>
                  <a:srgbClr val="221E1F"/>
                </a:solidFill>
                <a:latin typeface="Adobe 宋体 Std L" panose="02020300000000000000" pitchFamily="18" charset="-122"/>
                <a:ea typeface="Adobe 宋体 Std L" panose="02020300000000000000" pitchFamily="18" charset="-122"/>
              </a:rPr>
              <a:t>钩的起笔，按笔后行曲线，边行边转笔至钩处回笔，顺势提笔出锋。钩可分为：横钩、竖钩</a:t>
            </a:r>
            <a:r>
              <a:rPr lang="zh-CN" altLang="en-US" dirty="0" smtClean="0">
                <a:solidFill>
                  <a:srgbClr val="221E1F"/>
                </a:solidFill>
                <a:latin typeface="Adobe 宋体 Std L" panose="02020300000000000000" pitchFamily="18" charset="-122"/>
                <a:ea typeface="Adobe 宋体 Std L" panose="02020300000000000000" pitchFamily="18" charset="-122"/>
              </a:rPr>
              <a:t>、弯</a:t>
            </a:r>
            <a:r>
              <a:rPr lang="zh-CN" altLang="en-US" dirty="0">
                <a:solidFill>
                  <a:srgbClr val="221E1F"/>
                </a:solidFill>
                <a:latin typeface="Adobe 宋体 Std L" panose="02020300000000000000" pitchFamily="18" charset="-122"/>
                <a:ea typeface="Adobe 宋体 Std L" panose="02020300000000000000" pitchFamily="18" charset="-122"/>
              </a:rPr>
              <a:t>钩、斜钩、卧钩等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22" name="文本框 1"/>
          <p:cNvSpPr txBox="1"/>
          <p:nvPr/>
        </p:nvSpPr>
        <p:spPr>
          <a:xfrm>
            <a:off x="736249" y="4882944"/>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八、钩</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35164" y="1659983"/>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竖钩：于、才、丁。</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21" name="矩形 20"/>
          <p:cNvSpPr/>
          <p:nvPr/>
        </p:nvSpPr>
        <p:spPr>
          <a:xfrm>
            <a:off x="735164" y="520140"/>
            <a:ext cx="10426852" cy="464614"/>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横</a:t>
            </a:r>
            <a:r>
              <a:rPr lang="zh-CN" altLang="en-US" dirty="0">
                <a:solidFill>
                  <a:srgbClr val="221E1F"/>
                </a:solidFill>
                <a:latin typeface="Adobe 宋体 Std L" panose="02020300000000000000" pitchFamily="18" charset="-122"/>
                <a:ea typeface="Adobe 宋体 Std L" panose="02020300000000000000" pitchFamily="18" charset="-122"/>
              </a:rPr>
              <a:t>钩：买、予、穴。</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536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85040" y="984754"/>
            <a:ext cx="4000045" cy="641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85040" y="2124597"/>
            <a:ext cx="4000045" cy="686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a:xfrm>
            <a:off x="735164" y="2816218"/>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弯钩：了、乎、犯。</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536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5040" y="3280832"/>
            <a:ext cx="4000045" cy="674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a:off x="735164" y="3955287"/>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斜钩：弋、式、戒。</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536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5040" y="4419901"/>
            <a:ext cx="4000045" cy="633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矩形 22"/>
          <p:cNvSpPr/>
          <p:nvPr/>
        </p:nvSpPr>
        <p:spPr>
          <a:xfrm>
            <a:off x="735164" y="5060161"/>
            <a:ext cx="10426852" cy="464614"/>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卧钩：必、志、忘。</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536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86125" y="5551180"/>
            <a:ext cx="3998960" cy="73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5999793" cy="804725"/>
            <a:chOff x="251900" y="195486"/>
            <a:chExt cx="4365926" cy="585582"/>
          </a:xfrm>
        </p:grpSpPr>
        <p:sp>
          <p:nvSpPr>
            <p:cNvPr id="7" name="矩形 6"/>
            <p:cNvSpPr/>
            <p:nvPr/>
          </p:nvSpPr>
          <p:spPr>
            <a:xfrm>
              <a:off x="1331640" y="255120"/>
              <a:ext cx="3286186"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15</a:t>
              </a:r>
              <a:r>
                <a:rPr lang="zh-CN" altLang="en-US" sz="2800" b="1" kern="0" dirty="0" smtClean="0">
                  <a:solidFill>
                    <a:schemeClr val="accent1">
                      <a:lumMod val="75000"/>
                    </a:schemeClr>
                  </a:solidFill>
                  <a:cs typeface="+mn-ea"/>
                  <a:sym typeface="+mn-lt"/>
                </a:rPr>
                <a:t>章  </a:t>
              </a:r>
              <a:r>
                <a:rPr lang="zh-CN" altLang="en-US" sz="2800" b="1" kern="0" dirty="0" smtClean="0">
                  <a:solidFill>
                    <a:schemeClr val="accent1">
                      <a:lumMod val="75000"/>
                    </a:schemeClr>
                  </a:solidFill>
                  <a:cs typeface="+mn-ea"/>
                  <a:sym typeface="+mn-lt"/>
                </a:rPr>
                <a:t>粉笔字的结构关系</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15" name="文本框 2"/>
          <p:cNvSpPr txBox="1"/>
          <p:nvPr/>
        </p:nvSpPr>
        <p:spPr>
          <a:xfrm>
            <a:off x="734635" y="1033487"/>
            <a:ext cx="10426851" cy="545059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进行粉笔字练习的关键是笔画组合，组合的关键在于正确处理笔画间的位置结构关系。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）粉笔字的外形：呈稍长一点的正方形。</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粉笔字大体上属方块字，但字的方正不是绝对的，而是整体感觉。在具体书写过程中</a:t>
            </a:r>
            <a:r>
              <a:rPr lang="zh-CN" altLang="en-US" dirty="0" smtClean="0">
                <a:solidFill>
                  <a:srgbClr val="221E1F"/>
                </a:solidFill>
                <a:latin typeface="Adobe 宋体 Std L" panose="02020300000000000000" pitchFamily="18" charset="-122"/>
                <a:ea typeface="Adobe 宋体 Std L" panose="02020300000000000000" pitchFamily="18" charset="-122"/>
              </a:rPr>
              <a:t>应呈</a:t>
            </a:r>
            <a:r>
              <a:rPr lang="zh-CN" altLang="en-US" dirty="0">
                <a:solidFill>
                  <a:srgbClr val="221E1F"/>
                </a:solidFill>
                <a:latin typeface="Adobe 宋体 Std L" panose="02020300000000000000" pitchFamily="18" charset="-122"/>
                <a:ea typeface="Adobe 宋体 Std L" panose="02020300000000000000" pitchFamily="18" charset="-122"/>
              </a:rPr>
              <a:t>稍长一点的正方形，这样才能美观。</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）结构和比例。粉笔字分为独体字和组合字两种。组合结构的字又分为上下组合</a:t>
            </a:r>
            <a:r>
              <a:rPr lang="zh-CN" altLang="en-US" dirty="0" smtClean="0">
                <a:solidFill>
                  <a:srgbClr val="221E1F"/>
                </a:solidFill>
                <a:latin typeface="Adobe 宋体 Std L" panose="02020300000000000000" pitchFamily="18" charset="-122"/>
                <a:ea typeface="Adobe 宋体 Std L" panose="02020300000000000000" pitchFamily="18" charset="-122"/>
              </a:rPr>
              <a:t>、上</a:t>
            </a:r>
            <a:r>
              <a:rPr lang="zh-CN" altLang="en-US" dirty="0">
                <a:solidFill>
                  <a:srgbClr val="221E1F"/>
                </a:solidFill>
                <a:latin typeface="Adobe 宋体 Std L" panose="02020300000000000000" pitchFamily="18" charset="-122"/>
                <a:ea typeface="Adobe 宋体 Std L" panose="02020300000000000000" pitchFamily="18" charset="-122"/>
              </a:rPr>
              <a:t>中下组合、左右组合、左中右组合、上下左右组合、里外组合等。进行粉笔字练习，</a:t>
            </a:r>
            <a:r>
              <a:rPr lang="zh-CN" altLang="en-US" dirty="0" smtClean="0">
                <a:solidFill>
                  <a:srgbClr val="221E1F"/>
                </a:solidFill>
                <a:latin typeface="Adobe 宋体 Std L" panose="02020300000000000000" pitchFamily="18" charset="-122"/>
                <a:ea typeface="Adobe 宋体 Std L" panose="02020300000000000000" pitchFamily="18" charset="-122"/>
              </a:rPr>
              <a:t>分析研究</a:t>
            </a:r>
            <a:r>
              <a:rPr lang="zh-CN" altLang="en-US" dirty="0">
                <a:solidFill>
                  <a:srgbClr val="221E1F"/>
                </a:solidFill>
                <a:latin typeface="Adobe 宋体 Std L" panose="02020300000000000000" pitchFamily="18" charset="-122"/>
                <a:ea typeface="Adobe 宋体 Std L" panose="02020300000000000000" pitchFamily="18" charset="-122"/>
              </a:rPr>
              <a:t>组合结构各部分所占比例的大小对准确定位每个字的笔画有很重要的作用。在初学时</a:t>
            </a:r>
            <a:r>
              <a:rPr lang="zh-CN" altLang="en-US" dirty="0" smtClean="0">
                <a:solidFill>
                  <a:srgbClr val="221E1F"/>
                </a:solidFill>
                <a:latin typeface="Adobe 宋体 Std L" panose="02020300000000000000" pitchFamily="18" charset="-122"/>
                <a:ea typeface="Adobe 宋体 Std L" panose="02020300000000000000" pitchFamily="18" charset="-122"/>
              </a:rPr>
              <a:t>，可</a:t>
            </a:r>
            <a:r>
              <a:rPr lang="zh-CN" altLang="en-US" dirty="0">
                <a:solidFill>
                  <a:srgbClr val="221E1F"/>
                </a:solidFill>
                <a:latin typeface="Adobe 宋体 Std L" panose="02020300000000000000" pitchFamily="18" charset="-122"/>
                <a:ea typeface="Adobe 宋体 Std L" panose="02020300000000000000" pitchFamily="18" charset="-122"/>
              </a:rPr>
              <a:t>有意划分组合结构字型各部分的比例，经过反复练习把握组合比例。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）上紧下松特征。粉笔字结构如同人体结构，大部分上部构成紧凑，下部构成舒展</a:t>
            </a:r>
            <a:r>
              <a:rPr lang="zh-CN" altLang="en-US" dirty="0" smtClean="0">
                <a:solidFill>
                  <a:srgbClr val="221E1F"/>
                </a:solidFill>
                <a:latin typeface="Adobe 宋体 Std L" panose="02020300000000000000" pitchFamily="18" charset="-122"/>
                <a:ea typeface="Adobe 宋体 Std L" panose="02020300000000000000" pitchFamily="18" charset="-122"/>
              </a:rPr>
              <a:t>。上紧</a:t>
            </a:r>
            <a:r>
              <a:rPr lang="zh-CN" altLang="en-US" dirty="0">
                <a:solidFill>
                  <a:srgbClr val="221E1F"/>
                </a:solidFill>
                <a:latin typeface="Adobe 宋体 Std L" panose="02020300000000000000" pitchFamily="18" charset="-122"/>
                <a:ea typeface="Adobe 宋体 Std L" panose="02020300000000000000" pitchFamily="18" charset="-122"/>
              </a:rPr>
              <a:t>而不挤满，下松而不松散，松紧比例适度，结构协调美观。</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）内紧外松。书写粉笔字强调将字写得内部紧凑，外部舒展，结构严谨，外形美观。</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）重心稳定。粉笔字是稍长的方块字，在书写时稍不注意会使重心偏移，出现</a:t>
            </a:r>
            <a:r>
              <a:rPr lang="zh-CN" altLang="en-US" dirty="0" smtClean="0">
                <a:solidFill>
                  <a:srgbClr val="221E1F"/>
                </a:solidFill>
                <a:latin typeface="Adobe 宋体 Std L" panose="02020300000000000000" pitchFamily="18" charset="-122"/>
                <a:ea typeface="Adobe 宋体 Std L" panose="02020300000000000000" pitchFamily="18" charset="-122"/>
              </a:rPr>
              <a:t>东倒西歪</a:t>
            </a:r>
            <a:r>
              <a:rPr lang="zh-CN" altLang="en-US" dirty="0">
                <a:solidFill>
                  <a:srgbClr val="221E1F"/>
                </a:solidFill>
                <a:latin typeface="Adobe 宋体 Std L" panose="02020300000000000000" pitchFamily="18" charset="-122"/>
                <a:ea typeface="Adobe 宋体 Std L" panose="02020300000000000000" pitchFamily="18" charset="-122"/>
              </a:rPr>
              <a:t>现象，使重心不稳，失去重心，影响字的美观。</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5999793" cy="804725"/>
            <a:chOff x="251900" y="195486"/>
            <a:chExt cx="4365927" cy="585582"/>
          </a:xfrm>
        </p:grpSpPr>
        <p:sp>
          <p:nvSpPr>
            <p:cNvPr id="7" name="矩形 6"/>
            <p:cNvSpPr/>
            <p:nvPr/>
          </p:nvSpPr>
          <p:spPr>
            <a:xfrm>
              <a:off x="1331640" y="255120"/>
              <a:ext cx="3286187"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16</a:t>
              </a:r>
              <a:r>
                <a:rPr lang="zh-CN" altLang="en-US" sz="2800" b="1" kern="0" dirty="0" smtClean="0">
                  <a:solidFill>
                    <a:schemeClr val="accent1">
                      <a:lumMod val="75000"/>
                    </a:schemeClr>
                  </a:solidFill>
                  <a:cs typeface="+mn-ea"/>
                  <a:sym typeface="+mn-lt"/>
                </a:rPr>
                <a:t>章  </a:t>
              </a:r>
              <a:r>
                <a:rPr lang="zh-CN" altLang="en-US" sz="2800" b="1" kern="0" dirty="0" smtClean="0">
                  <a:solidFill>
                    <a:schemeClr val="accent1">
                      <a:lumMod val="75000"/>
                    </a:schemeClr>
                  </a:solidFill>
                  <a:cs typeface="+mn-ea"/>
                  <a:sym typeface="+mn-lt"/>
                </a:rPr>
                <a:t>粉笔字的运笔方法</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15" name="文本框 2"/>
          <p:cNvSpPr txBox="1"/>
          <p:nvPr/>
        </p:nvSpPr>
        <p:spPr>
          <a:xfrm>
            <a:off x="734635" y="1033487"/>
            <a:ext cx="10426851"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由于粉笔的构造特殊，其运笔方法自然也有它的特点，只有掌握了粉笔的运笔方法，</a:t>
            </a:r>
            <a:r>
              <a:rPr lang="zh-CN" altLang="en-US" dirty="0" smtClean="0">
                <a:solidFill>
                  <a:srgbClr val="221E1F"/>
                </a:solidFill>
                <a:latin typeface="Adobe 宋体 Std L" panose="02020300000000000000" pitchFamily="18" charset="-122"/>
                <a:ea typeface="Adobe 宋体 Std L" panose="02020300000000000000" pitchFamily="18" charset="-122"/>
              </a:rPr>
              <a:t>才能</a:t>
            </a:r>
            <a:r>
              <a:rPr lang="zh-CN" altLang="en-US" dirty="0">
                <a:solidFill>
                  <a:srgbClr val="221E1F"/>
                </a:solidFill>
                <a:latin typeface="Adobe 宋体 Std L" panose="02020300000000000000" pitchFamily="18" charset="-122"/>
                <a:ea typeface="Adobe 宋体 Std L" panose="02020300000000000000" pitchFamily="18" charset="-122"/>
              </a:rPr>
              <a:t>写好粉笔字。</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6" name="矩形 15"/>
          <p:cNvSpPr/>
          <p:nvPr/>
        </p:nvSpPr>
        <p:spPr>
          <a:xfrm>
            <a:off x="736249" y="2626426"/>
            <a:ext cx="10426852" cy="1295611"/>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顺锋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顺锋就是顺着笔画的走向直接由轻渐重地边落边行。</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例：二、六、人、水、小、凌。</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7" name="文本框 1"/>
          <p:cNvSpPr txBox="1"/>
          <p:nvPr/>
        </p:nvSpPr>
        <p:spPr>
          <a:xfrm>
            <a:off x="736249" y="2139744"/>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一、起笔可顺锋、可侧锋、可搭锋</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46385" y="3922037"/>
            <a:ext cx="2716908" cy="1622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a:off x="682126" y="5544634"/>
            <a:ext cx="10426852" cy="1295611"/>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侧锋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侧锋就是横侧势起笔，先将笔头斜向一方落笔然后转换方向行笔。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例：大、未、江、休、有、泉。</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36249" y="5177610"/>
            <a:ext cx="10426852" cy="1295611"/>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按笔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按笔就是行笔时把笔往下按，用力渐大，使线条由细变粗。</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例：方、京、放、你、文、夫。</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8" name="矩形 17"/>
          <p:cNvSpPr/>
          <p:nvPr/>
        </p:nvSpPr>
        <p:spPr>
          <a:xfrm>
            <a:off x="682126" y="1853157"/>
            <a:ext cx="10426852" cy="1295611"/>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搭锋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搭锋就是顺着笔画间的过渡而搭笔取势，以钩挑显示连贯。</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例：样、律、孔、行、恐。</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638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46385" y="0"/>
            <a:ext cx="2717129" cy="1853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6385" y="3148767"/>
            <a:ext cx="2717130" cy="1059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
          <p:cNvSpPr txBox="1"/>
          <p:nvPr/>
        </p:nvSpPr>
        <p:spPr>
          <a:xfrm>
            <a:off x="736249" y="464249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二、运笔中的按笔、提笔、转笔、折笔</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36249" y="4091654"/>
            <a:ext cx="10426852" cy="1711109"/>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转笔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转笔就是在书写时使粉笔体逐渐改变方向，像汽车拐弯一样，形成一定的弧线、力度</a:t>
            </a:r>
            <a:r>
              <a:rPr lang="zh-CN" altLang="en-US" dirty="0" smtClean="0">
                <a:solidFill>
                  <a:srgbClr val="221E1F"/>
                </a:solidFill>
                <a:latin typeface="Adobe 宋体 Std L" panose="02020300000000000000" pitchFamily="18" charset="-122"/>
                <a:ea typeface="Adobe 宋体 Std L" panose="02020300000000000000" pitchFamily="18" charset="-122"/>
              </a:rPr>
              <a:t>，速度</a:t>
            </a:r>
            <a:r>
              <a:rPr lang="zh-CN" altLang="en-US" dirty="0">
                <a:solidFill>
                  <a:srgbClr val="221E1F"/>
                </a:solidFill>
                <a:latin typeface="Adobe 宋体 Std L" panose="02020300000000000000" pitchFamily="18" charset="-122"/>
                <a:ea typeface="Adobe 宋体 Std L" panose="02020300000000000000" pitchFamily="18" charset="-122"/>
              </a:rPr>
              <a:t>较均匀，不能有角有棱。</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例：役、风、欧、抛、犯、道。</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8" name="矩形 17"/>
          <p:cNvSpPr/>
          <p:nvPr/>
        </p:nvSpPr>
        <p:spPr>
          <a:xfrm>
            <a:off x="682126" y="1555442"/>
            <a:ext cx="10426852" cy="1295611"/>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提笔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提笔就是行笔时把笔逐渐往上提或下行，用力渐小，线条由粗变细。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例：粉、秒、福、棉、评、虾。</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96534" y="0"/>
            <a:ext cx="3906281" cy="1555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0179" y="2894008"/>
            <a:ext cx="3738989" cy="111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7490" y="5189030"/>
            <a:ext cx="3761139" cy="1531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8926" y="924441"/>
            <a:ext cx="7837760" cy="4662815"/>
          </a:xfrm>
          <a:prstGeom prst="rect">
            <a:avLst/>
          </a:prstGeom>
        </p:spPr>
        <p:txBody>
          <a:bodyPr wrap="square">
            <a:spAutoFit/>
          </a:bodyPr>
          <a:lstStyle/>
          <a:p>
            <a:pPr indent="457200">
              <a:lnSpc>
                <a:spcPct val="150000"/>
              </a:lnSpc>
            </a:pPr>
            <a:r>
              <a:rPr lang="zh-CN" altLang="en-US" b="1" dirty="0" smtClean="0">
                <a:solidFill>
                  <a:srgbClr val="221E1F"/>
                </a:solidFill>
                <a:latin typeface="Adobe 宋体 Std L" panose="02020300000000000000" pitchFamily="18" charset="-122"/>
                <a:ea typeface="Adobe 宋体 Std L" panose="02020300000000000000" pitchFamily="18" charset="-122"/>
              </a:rPr>
              <a:t>（</a:t>
            </a:r>
            <a:r>
              <a:rPr lang="zh-CN" altLang="en-US" b="1" dirty="0">
                <a:solidFill>
                  <a:srgbClr val="221E1F"/>
                </a:solidFill>
                <a:latin typeface="Adobe 宋体 Std L" panose="02020300000000000000" pitchFamily="18" charset="-122"/>
                <a:ea typeface="Adobe 宋体 Std L" panose="02020300000000000000" pitchFamily="18" charset="-122"/>
              </a:rPr>
              <a:t>三）南北朝时期</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南朝和北朝书法的共同特点是：笔画方，有隶意，转角和方笔都直折成角，结构讲究</a:t>
            </a:r>
            <a:r>
              <a:rPr lang="zh-CN" altLang="en-US" dirty="0" smtClean="0">
                <a:solidFill>
                  <a:srgbClr val="221E1F"/>
                </a:solidFill>
                <a:latin typeface="Adobe 宋体 Std L" panose="02020300000000000000" pitchFamily="18" charset="-122"/>
                <a:ea typeface="Adobe 宋体 Std L" panose="02020300000000000000" pitchFamily="18" charset="-122"/>
              </a:rPr>
              <a:t>借让</a:t>
            </a:r>
            <a:r>
              <a:rPr lang="zh-CN" altLang="en-US" dirty="0">
                <a:solidFill>
                  <a:srgbClr val="221E1F"/>
                </a:solidFill>
                <a:latin typeface="Adobe 宋体 Std L" panose="02020300000000000000" pitchFamily="18" charset="-122"/>
                <a:ea typeface="Adobe 宋体 Std L" panose="02020300000000000000" pitchFamily="18" charset="-122"/>
              </a:rPr>
              <a:t>关系，书风粗犷豪放，笔笔扎实，很有气派。北朝的文字刻石以魏（包括北魏、东魏、西魏</a:t>
            </a:r>
            <a:r>
              <a:rPr lang="zh-CN" altLang="en-US" dirty="0" smtClean="0">
                <a:solidFill>
                  <a:srgbClr val="221E1F"/>
                </a:solidFill>
                <a:latin typeface="Adobe 宋体 Std L" panose="02020300000000000000" pitchFamily="18" charset="-122"/>
                <a:ea typeface="Adobe 宋体 Std L" panose="02020300000000000000" pitchFamily="18" charset="-122"/>
              </a:rPr>
              <a:t>）的</a:t>
            </a:r>
            <a:r>
              <a:rPr lang="zh-CN" altLang="en-US" dirty="0">
                <a:solidFill>
                  <a:srgbClr val="221E1F"/>
                </a:solidFill>
                <a:latin typeface="Adobe 宋体 Std L" panose="02020300000000000000" pitchFamily="18" charset="-122"/>
                <a:ea typeface="Adobe 宋体 Std L" panose="02020300000000000000" pitchFamily="18" charset="-122"/>
              </a:rPr>
              <a:t>书法最为发达，魏的书法又以北魏的成就最高，作品也最多，以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张猛龙碑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（见图</a:t>
            </a:r>
            <a:r>
              <a:rPr lang="en-US" altLang="zh-CN" dirty="0">
                <a:solidFill>
                  <a:srgbClr val="221E1F"/>
                </a:solidFill>
                <a:latin typeface="Adobe 宋体 Std L" panose="02020300000000000000" pitchFamily="18" charset="-122"/>
                <a:ea typeface="Adobe 宋体 Std L" panose="02020300000000000000" pitchFamily="18" charset="-122"/>
              </a:rPr>
              <a:t>1-5</a:t>
            </a:r>
            <a:r>
              <a:rPr lang="zh-CN" altLang="en-US" dirty="0" smtClean="0">
                <a:solidFill>
                  <a:srgbClr val="221E1F"/>
                </a:solidFill>
                <a:latin typeface="Adobe 宋体 Std L" panose="02020300000000000000" pitchFamily="18" charset="-122"/>
                <a:ea typeface="Adobe 宋体 Std L" panose="02020300000000000000" pitchFamily="18" charset="-122"/>
              </a:rPr>
              <a:t>）和</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郑文公碑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最为著名。</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张猛龙碑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用笔方折，瘦硬挺拔，结体精能，格调高古，是</a:t>
            </a:r>
            <a:r>
              <a:rPr lang="zh-CN" altLang="en-US" dirty="0" smtClean="0">
                <a:solidFill>
                  <a:srgbClr val="221E1F"/>
                </a:solidFill>
                <a:latin typeface="Adobe 宋体 Std L" panose="02020300000000000000" pitchFamily="18" charset="-122"/>
                <a:ea typeface="Adobe 宋体 Std L" panose="02020300000000000000" pitchFamily="18" charset="-122"/>
              </a:rPr>
              <a:t>方笔</a:t>
            </a:r>
            <a:r>
              <a:rPr lang="zh-CN" altLang="en-US" dirty="0">
                <a:solidFill>
                  <a:srgbClr val="221E1F"/>
                </a:solidFill>
                <a:latin typeface="Adobe 宋体 Std L" panose="02020300000000000000" pitchFamily="18" charset="-122"/>
                <a:ea typeface="Adobe 宋体 Std L" panose="02020300000000000000" pitchFamily="18" charset="-122"/>
              </a:rPr>
              <a:t>一路的代表。</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郑文公碑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用笔以圆为主，笔势飞动，形态规整，是圆笔一路的代表。这种魏碑书体是具有特殊风格的措体，人们惯称这种以“方”“密”为主要特征的书体为“魏碑”</a:t>
            </a:r>
            <a:r>
              <a:rPr lang="zh-CN" altLang="en-US" dirty="0" smtClean="0">
                <a:solidFill>
                  <a:srgbClr val="221E1F"/>
                </a:solidFill>
                <a:latin typeface="Adobe 宋体 Std L" panose="02020300000000000000" pitchFamily="18" charset="-122"/>
                <a:ea typeface="Adobe 宋体 Std L" panose="02020300000000000000" pitchFamily="18" charset="-122"/>
              </a:rPr>
              <a:t>，有时</a:t>
            </a:r>
            <a:r>
              <a:rPr lang="zh-CN" altLang="en-US" dirty="0">
                <a:solidFill>
                  <a:srgbClr val="221E1F"/>
                </a:solidFill>
                <a:latin typeface="Adobe 宋体 Std L" panose="02020300000000000000" pitchFamily="18" charset="-122"/>
                <a:ea typeface="Adobe 宋体 Std L" panose="02020300000000000000" pitchFamily="18" charset="-122"/>
              </a:rPr>
              <a:t>也叫“北魏”。魏碑是楷书。尽管有些作品的运笔和结构隶书味道依然很浓，但魏碑</a:t>
            </a:r>
            <a:r>
              <a:rPr lang="zh-CN" altLang="en-US" dirty="0" smtClean="0">
                <a:solidFill>
                  <a:srgbClr val="221E1F"/>
                </a:solidFill>
                <a:latin typeface="Adobe 宋体 Std L" panose="02020300000000000000" pitchFamily="18" charset="-122"/>
                <a:ea typeface="Adobe 宋体 Std L" panose="02020300000000000000" pitchFamily="18" charset="-122"/>
              </a:rPr>
              <a:t>外形</a:t>
            </a:r>
            <a:r>
              <a:rPr lang="zh-CN" altLang="en-US" dirty="0">
                <a:solidFill>
                  <a:srgbClr val="221E1F"/>
                </a:solidFill>
                <a:latin typeface="Adobe 宋体 Std L" panose="02020300000000000000" pitchFamily="18" charset="-122"/>
                <a:ea typeface="Adobe 宋体 Std L" panose="02020300000000000000" pitchFamily="18" charset="-122"/>
              </a:rPr>
              <a:t>较方和横画不向上挑的做法，说明它已经改变了隶书的特色，步入了楷书的成熟阶段。</a:t>
            </a:r>
            <a:endParaRPr lang="en-US" altLang="zh-CN" dirty="0">
              <a:solidFill>
                <a:srgbClr val="221E1F"/>
              </a:solidFill>
              <a:latin typeface="Adobe 宋体 Std L" panose="02020300000000000000" pitchFamily="18" charset="-122"/>
              <a:ea typeface="Adobe 宋体 Std L" panose="02020300000000000000" pitchFamily="18" charset="-122"/>
            </a:endParaRPr>
          </a:p>
        </p:txBody>
      </p:sp>
      <p:pic>
        <p:nvPicPr>
          <p:cNvPr id="2" name="图片 1"/>
          <p:cNvPicPr>
            <a:picLocks noChangeAspect="1"/>
          </p:cNvPicPr>
          <p:nvPr/>
        </p:nvPicPr>
        <p:blipFill>
          <a:blip r:embed="rId1"/>
          <a:stretch>
            <a:fillRect/>
          </a:stretch>
        </p:blipFill>
        <p:spPr>
          <a:xfrm>
            <a:off x="8369300" y="456565"/>
            <a:ext cx="3642995" cy="5130800"/>
          </a:xfrm>
          <a:prstGeom prst="rect">
            <a:avLst/>
          </a:prstGeom>
        </p:spPr>
      </p:pic>
      <p:sp>
        <p:nvSpPr>
          <p:cNvPr id="3" name="文本框 2"/>
          <p:cNvSpPr txBox="1"/>
          <p:nvPr/>
        </p:nvSpPr>
        <p:spPr>
          <a:xfrm>
            <a:off x="8799195" y="5694045"/>
            <a:ext cx="4064000" cy="368300"/>
          </a:xfrm>
          <a:prstGeom prst="rect">
            <a:avLst/>
          </a:prstGeom>
          <a:noFill/>
        </p:spPr>
        <p:txBody>
          <a:bodyPr wrap="square" rtlCol="0">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rPr>
              <a:t>1-5 </a:t>
            </a:r>
            <a:r>
              <a:rPr lang="zh-CN" altLang="en-US" dirty="0">
                <a:solidFill>
                  <a:srgbClr val="FF0000"/>
                </a:solidFill>
                <a:latin typeface="思源黑体旧字形 Normal" panose="020B0400000000000000" pitchFamily="34" charset="-128"/>
                <a:ea typeface="思源黑体旧字形 Normal" panose="020B0400000000000000" pitchFamily="34" charset="-128"/>
              </a:rPr>
              <a:t>张猛龙碑</a:t>
            </a:r>
            <a:endParaRPr lang="zh-CN" altLang="en-US" dirty="0">
              <a:solidFill>
                <a:srgbClr val="FF0000"/>
              </a:solidFill>
              <a:latin typeface="思源黑体旧字形 Normal" panose="020B0400000000000000" pitchFamily="34" charset="-128"/>
              <a:ea typeface="思源黑体旧字形 Normal" panose="020B04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36249" y="3740807"/>
            <a:ext cx="10426852" cy="1295611"/>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出锋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出锋就是行笔至笔画的尾端，沿着行进方向逐渐提笔离开黑板。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例：未、和、半、车、律、今。</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8" name="矩形 17"/>
          <p:cNvSpPr/>
          <p:nvPr/>
        </p:nvSpPr>
        <p:spPr>
          <a:xfrm>
            <a:off x="682126" y="60471"/>
            <a:ext cx="10426852" cy="1295611"/>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折笔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折笔就是笔画突然间改变方向，形成棱角，折处略驻稍顿，但干净利索，不能扭挫、复杂化。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例：狠、欧、出、狈、范、巡。</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71471" y="1399036"/>
            <a:ext cx="2717900" cy="1352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1"/>
          <p:cNvSpPr txBox="1"/>
          <p:nvPr/>
        </p:nvSpPr>
        <p:spPr>
          <a:xfrm>
            <a:off x="736249" y="316012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三、收笔或用出锋，或用回锋，或钩锋</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94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1471" y="5036417"/>
            <a:ext cx="2717900" cy="1201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36249" y="2902273"/>
            <a:ext cx="10426852" cy="1295611"/>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钩锋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钩锋又叫折锋，就是行笔至笔画尾端，然后朝着下一笔画的首端提笔带出钩来。此法多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用在行草字的书写。</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8" name="矩形 17"/>
          <p:cNvSpPr/>
          <p:nvPr/>
        </p:nvSpPr>
        <p:spPr>
          <a:xfrm>
            <a:off x="682126" y="437842"/>
            <a:ext cx="10426852" cy="1295611"/>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回锋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回锋就是行笔至笔画的尾端按笔，然后向反方向退回提笔，不露痕迹。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例：女、子、弟、棱、不、算。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71471" y="1733452"/>
            <a:ext cx="2717900" cy="1143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8806" y="4197884"/>
            <a:ext cx="2770565" cy="1135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736249" y="5562430"/>
            <a:ext cx="10426852" cy="880113"/>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粉笔弹性不强，要表现笔画线条的粗细轻重变化和鲜明的节奏比较困难。所以，除</a:t>
            </a:r>
            <a:r>
              <a:rPr lang="zh-CN" altLang="en-US" dirty="0" smtClean="0">
                <a:solidFill>
                  <a:srgbClr val="221E1F"/>
                </a:solidFill>
                <a:latin typeface="Adobe 宋体 Std L" panose="02020300000000000000" pitchFamily="18" charset="-122"/>
                <a:ea typeface="Adobe 宋体 Std L" panose="02020300000000000000" pitchFamily="18" charset="-122"/>
              </a:rPr>
              <a:t>变化用力</a:t>
            </a:r>
            <a:r>
              <a:rPr lang="zh-CN" altLang="en-US" dirty="0">
                <a:solidFill>
                  <a:srgbClr val="221E1F"/>
                </a:solidFill>
                <a:latin typeface="Adobe 宋体 Std L" panose="02020300000000000000" pitchFamily="18" charset="-122"/>
                <a:ea typeface="Adobe 宋体 Std L" panose="02020300000000000000" pitchFamily="18" charset="-122"/>
              </a:rPr>
              <a:t>外，还要巧妙地使用粉笔所特有的运笔方法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转笔和翘笔。</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36249" y="438887"/>
            <a:ext cx="10426852" cy="5909310"/>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转笔：粉笔在书写过程中极易磨损，为了使粉笔能写出较细的笔画，就要把粉笔转动一下</a:t>
            </a:r>
            <a:r>
              <a:rPr lang="zh-CN" altLang="en-US" dirty="0" smtClean="0">
                <a:solidFill>
                  <a:srgbClr val="221E1F"/>
                </a:solidFill>
                <a:latin typeface="Adobe 宋体 Std L" panose="02020300000000000000" pitchFamily="18" charset="-122"/>
                <a:ea typeface="Adobe 宋体 Std L" panose="02020300000000000000" pitchFamily="18" charset="-122"/>
              </a:rPr>
              <a:t>，用</a:t>
            </a:r>
            <a:r>
              <a:rPr lang="zh-CN" altLang="en-US" dirty="0">
                <a:solidFill>
                  <a:srgbClr val="221E1F"/>
                </a:solidFill>
                <a:latin typeface="Adobe 宋体 Std L" panose="02020300000000000000" pitchFamily="18" charset="-122"/>
                <a:ea typeface="Adobe 宋体 Std L" panose="02020300000000000000" pitchFamily="18" charset="-122"/>
              </a:rPr>
              <a:t>磨出的棱角来书写</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转动</a:t>
            </a:r>
            <a:r>
              <a:rPr lang="zh-CN" altLang="en-US" dirty="0">
                <a:solidFill>
                  <a:srgbClr val="221E1F"/>
                </a:solidFill>
                <a:latin typeface="Adobe 宋体 Std L" panose="02020300000000000000" pitchFamily="18" charset="-122"/>
                <a:ea typeface="Adobe 宋体 Std L" panose="02020300000000000000" pitchFamily="18" charset="-122"/>
              </a:rPr>
              <a:t>粉笔的方法，一是用手指捻动粉笔，二是转腕变换粉笔的摩擦面。</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翘笔：就是在运笔过程中，变换黑板面与粉笔的夹角，翘起触板面的一侧，使触板笔</a:t>
            </a:r>
            <a:r>
              <a:rPr lang="zh-CN" altLang="en-US" dirty="0" smtClean="0">
                <a:solidFill>
                  <a:srgbClr val="221E1F"/>
                </a:solidFill>
                <a:latin typeface="Adobe 宋体 Std L" panose="02020300000000000000" pitchFamily="18" charset="-122"/>
                <a:ea typeface="Adobe 宋体 Std L" panose="02020300000000000000" pitchFamily="18" charset="-122"/>
              </a:rPr>
              <a:t>面由</a:t>
            </a:r>
            <a:r>
              <a:rPr lang="zh-CN" altLang="en-US" dirty="0">
                <a:solidFill>
                  <a:srgbClr val="221E1F"/>
                </a:solidFill>
                <a:latin typeface="Adobe 宋体 Std L" panose="02020300000000000000" pitchFamily="18" charset="-122"/>
                <a:ea typeface="Adobe 宋体 Std L" panose="02020300000000000000" pitchFamily="18" charset="-122"/>
              </a:rPr>
              <a:t>一个圆面变成部分圆面。像月亮由圆到缺，触板面由大到小，笔面线条发生粗细变化。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依据笔画的走向，翘笔可分为：顺翘、侧翘、兼翘三种。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顺翘：就是在运笔过程中把粉笔顺着笔画走向的触面翘起来的笔法。如写悬针竖时，</a:t>
            </a:r>
            <a:r>
              <a:rPr lang="zh-CN" altLang="en-US" dirty="0" smtClean="0">
                <a:solidFill>
                  <a:srgbClr val="221E1F"/>
                </a:solidFill>
                <a:latin typeface="Adobe 宋体 Std L" panose="02020300000000000000" pitchFamily="18" charset="-122"/>
                <a:ea typeface="Adobe 宋体 Std L" panose="02020300000000000000" pitchFamily="18" charset="-122"/>
              </a:rPr>
              <a:t>竖的</a:t>
            </a:r>
            <a:r>
              <a:rPr lang="zh-CN" altLang="en-US" dirty="0">
                <a:solidFill>
                  <a:srgbClr val="221E1F"/>
                </a:solidFill>
                <a:latin typeface="Adobe 宋体 Std L" panose="02020300000000000000" pitchFamily="18" charset="-122"/>
                <a:ea typeface="Adobe 宋体 Std L" panose="02020300000000000000" pitchFamily="18" charset="-122"/>
              </a:rPr>
              <a:t>走向是向下的，要表现竖尖由粗变细，就要把粉笔接触黑板面的下边翘起来，使触点上移</a:t>
            </a:r>
            <a:r>
              <a:rPr lang="zh-CN" altLang="en-US" dirty="0" smtClean="0">
                <a:solidFill>
                  <a:srgbClr val="221E1F"/>
                </a:solidFill>
                <a:latin typeface="Adobe 宋体 Std L" panose="02020300000000000000" pitchFamily="18" charset="-122"/>
                <a:ea typeface="Adobe 宋体 Std L" panose="02020300000000000000" pitchFamily="18" charset="-122"/>
              </a:rPr>
              <a:t>，触</a:t>
            </a:r>
            <a:r>
              <a:rPr lang="zh-CN" altLang="en-US" dirty="0">
                <a:solidFill>
                  <a:srgbClr val="221E1F"/>
                </a:solidFill>
                <a:latin typeface="Adobe 宋体 Std L" panose="02020300000000000000" pitchFamily="18" charset="-122"/>
                <a:ea typeface="Adobe 宋体 Std L" panose="02020300000000000000" pitchFamily="18" charset="-122"/>
              </a:rPr>
              <a:t>面渐小，笔画渐细，直至提笔出锋。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侧翘：就是在运笔过程中将笔向侧方向渐渐地翘起的方法。如写捺画时，捺角是向右运笔</a:t>
            </a:r>
            <a:r>
              <a:rPr lang="zh-CN" altLang="en-US" dirty="0" smtClean="0">
                <a:solidFill>
                  <a:srgbClr val="221E1F"/>
                </a:solidFill>
                <a:latin typeface="Adobe 宋体 Std L" panose="02020300000000000000" pitchFamily="18" charset="-122"/>
                <a:ea typeface="Adobe 宋体 Std L" panose="02020300000000000000" pitchFamily="18" charset="-122"/>
              </a:rPr>
              <a:t>，要</a:t>
            </a:r>
            <a:r>
              <a:rPr lang="zh-CN" altLang="en-US" dirty="0">
                <a:solidFill>
                  <a:srgbClr val="221E1F"/>
                </a:solidFill>
                <a:latin typeface="Adobe 宋体 Std L" panose="02020300000000000000" pitchFamily="18" charset="-122"/>
                <a:ea typeface="Adobe 宋体 Std L" panose="02020300000000000000" pitchFamily="18" charset="-122"/>
              </a:rPr>
              <a:t>表现出捺尖，就要把粉笔向上翘起，渐渐翘起触面的下边，力点上移，触面变小，笔画</a:t>
            </a:r>
            <a:r>
              <a:rPr lang="zh-CN" altLang="en-US" dirty="0" smtClean="0">
                <a:solidFill>
                  <a:srgbClr val="221E1F"/>
                </a:solidFill>
                <a:latin typeface="Adobe 宋体 Std L" panose="02020300000000000000" pitchFamily="18" charset="-122"/>
                <a:ea typeface="Adobe 宋体 Std L" panose="02020300000000000000" pitchFamily="18" charset="-122"/>
              </a:rPr>
              <a:t>渐细</a:t>
            </a:r>
            <a:r>
              <a:rPr lang="zh-CN" altLang="en-US" dirty="0">
                <a:solidFill>
                  <a:srgbClr val="221E1F"/>
                </a:solidFill>
                <a:latin typeface="Adobe 宋体 Std L" panose="02020300000000000000" pitchFamily="18" charset="-122"/>
                <a:ea typeface="Adobe 宋体 Std L" panose="02020300000000000000" pitchFamily="18" charset="-122"/>
              </a:rPr>
              <a:t>至出锋提笔。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兼翘：就是在运笔过程中既有顺翘又有侧翘，两者结合使用的笔法。顺翘与侧翘兼而</a:t>
            </a:r>
            <a:r>
              <a:rPr lang="zh-CN" altLang="en-US" dirty="0" smtClean="0">
                <a:solidFill>
                  <a:srgbClr val="221E1F"/>
                </a:solidFill>
                <a:latin typeface="Adobe 宋体 Std L" panose="02020300000000000000" pitchFamily="18" charset="-122"/>
                <a:ea typeface="Adobe 宋体 Std L" panose="02020300000000000000" pitchFamily="18" charset="-122"/>
              </a:rPr>
              <a:t>用之</a:t>
            </a:r>
            <a:r>
              <a:rPr lang="zh-CN" altLang="en-US" dirty="0">
                <a:solidFill>
                  <a:srgbClr val="221E1F"/>
                </a:solidFill>
                <a:latin typeface="Adobe 宋体 Std L" panose="02020300000000000000" pitchFamily="18" charset="-122"/>
                <a:ea typeface="Adobe 宋体 Std L" panose="02020300000000000000" pitchFamily="18" charset="-122"/>
              </a:rPr>
              <a:t>。如写撇画时，撇的去向是左下，要表现出撇尖，便把粉笔与黑板的接触面左下边翘起来</a:t>
            </a:r>
            <a:r>
              <a:rPr lang="zh-CN" altLang="en-US" dirty="0" smtClean="0">
                <a:solidFill>
                  <a:srgbClr val="221E1F"/>
                </a:solidFill>
                <a:latin typeface="Adobe 宋体 Std L" panose="02020300000000000000" pitchFamily="18" charset="-122"/>
                <a:ea typeface="Adobe 宋体 Std L" panose="02020300000000000000" pitchFamily="18" charset="-122"/>
              </a:rPr>
              <a:t>，力点</a:t>
            </a:r>
            <a:r>
              <a:rPr lang="zh-CN" altLang="en-US" dirty="0">
                <a:solidFill>
                  <a:srgbClr val="221E1F"/>
                </a:solidFill>
                <a:latin typeface="Adobe 宋体 Std L" panose="02020300000000000000" pitchFamily="18" charset="-122"/>
                <a:ea typeface="Adobe 宋体 Std L" panose="02020300000000000000" pitchFamily="18" charset="-122"/>
              </a:rPr>
              <a:t>向右上移，触面渐小，笔画渐细至提笔出锋；如写横钩时，就要把触面的左下翅起。</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8" name="任意多边形 47"/>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4" name="任意多边形 53"/>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6" name="任意多边形 55"/>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8" name="任意多边形 5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1" name="任意多边形 60"/>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5" name="任意多边形 54"/>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0" name="任意多边形 59"/>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2" name="任意多边形 61"/>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3" name="任意多边形 6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4" name="任意多边形 6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5" name="任意多边形 6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6" name="任意多边形 65"/>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8" name="任意多边形 67"/>
          <p:cNvSpPr>
            <a:spLocks noChangeAspect="1"/>
          </p:cNvSpPr>
          <p:nvPr/>
        </p:nvSpPr>
        <p:spPr>
          <a:xfrm rot="20754726">
            <a:off x="-990212" y="-1294209"/>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9" name="文本框 68"/>
          <p:cNvSpPr txBox="1"/>
          <p:nvPr/>
        </p:nvSpPr>
        <p:spPr>
          <a:xfrm>
            <a:off x="730901" y="2352149"/>
            <a:ext cx="7499647" cy="1323439"/>
          </a:xfrm>
          <a:prstGeom prst="rect">
            <a:avLst/>
          </a:prstGeom>
          <a:noFill/>
        </p:spPr>
        <p:txBody>
          <a:bodyPr wrap="square" rtlCol="0">
            <a:spAutoFit/>
          </a:bodyPr>
          <a:lstStyle/>
          <a:p>
            <a:r>
              <a:rPr lang="zh-CN" altLang="en-US" sz="8000" b="1" smtClean="0">
                <a:solidFill>
                  <a:schemeClr val="accent1"/>
                </a:solidFill>
                <a:latin typeface="方正大黑_GBK" panose="03000509000000000000" pitchFamily="65" charset="-122"/>
                <a:ea typeface="方正大黑_GBK" panose="03000509000000000000" pitchFamily="65" charset="-122"/>
                <a:cs typeface="+mn-ea"/>
                <a:sym typeface="+mn-lt"/>
              </a:rPr>
              <a:t>谢谢您的观赏</a:t>
            </a:r>
            <a:endParaRPr lang="zh-CN" altLang="en-US" sz="8000" b="1" dirty="0">
              <a:solidFill>
                <a:schemeClr val="accent1"/>
              </a:solidFill>
              <a:latin typeface="方正大黑_GBK" panose="03000509000000000000" pitchFamily="65" charset="-122"/>
              <a:ea typeface="方正大黑_GBK" panose="03000509000000000000" pitchFamily="65" charset="-122"/>
              <a:cs typeface="+mn-ea"/>
              <a:sym typeface="+mn-lt"/>
            </a:endParaRPr>
          </a:p>
        </p:txBody>
      </p:sp>
      <p:sp>
        <p:nvSpPr>
          <p:cNvPr id="75" name="矩形 74"/>
          <p:cNvSpPr/>
          <p:nvPr/>
        </p:nvSpPr>
        <p:spPr>
          <a:xfrm>
            <a:off x="363548" y="2254369"/>
            <a:ext cx="264280" cy="14212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p:nvPr/>
        </p:nvSpPr>
        <p:spPr>
          <a:xfrm>
            <a:off x="478925" y="100345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四、隋唐五代书法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9" name="矩形 8"/>
          <p:cNvSpPr/>
          <p:nvPr/>
        </p:nvSpPr>
        <p:spPr>
          <a:xfrm>
            <a:off x="478925" y="1689971"/>
            <a:ext cx="10914788" cy="3831818"/>
          </a:xfrm>
          <a:prstGeom prst="rect">
            <a:avLst/>
          </a:prstGeom>
        </p:spPr>
        <p:txBody>
          <a:bodyPr wrap="square">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（一）隋</a:t>
            </a:r>
            <a:r>
              <a:rPr lang="zh-CN" altLang="en-US" b="1" dirty="0" smtClean="0">
                <a:solidFill>
                  <a:srgbClr val="221E1F"/>
                </a:solidFill>
                <a:latin typeface="Adobe 宋体 Std L" panose="02020300000000000000" pitchFamily="18" charset="-122"/>
                <a:ea typeface="Adobe 宋体 Std L" panose="02020300000000000000" pitchFamily="18" charset="-122"/>
              </a:rPr>
              <a:t>代</a:t>
            </a:r>
            <a:endParaRPr lang="en-US" altLang="zh-CN" b="1"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著名</a:t>
            </a:r>
            <a:r>
              <a:rPr lang="zh-CN" altLang="en-US" dirty="0">
                <a:solidFill>
                  <a:srgbClr val="221E1F"/>
                </a:solidFill>
                <a:latin typeface="Adobe 宋体 Std L" panose="02020300000000000000" pitchFamily="18" charset="-122"/>
                <a:ea typeface="Adobe 宋体 Std L" panose="02020300000000000000" pitchFamily="18" charset="-122"/>
              </a:rPr>
              <a:t>书法家有智永等人。智永，名法极，山阴（今浙江绍兴</a:t>
            </a:r>
            <a:r>
              <a:rPr lang="zh-CN" altLang="en-US" dirty="0" smtClean="0">
                <a:solidFill>
                  <a:srgbClr val="221E1F"/>
                </a:solidFill>
                <a:latin typeface="Adobe 宋体 Std L" panose="02020300000000000000" pitchFamily="18" charset="-122"/>
                <a:ea typeface="Adobe 宋体 Std L" panose="02020300000000000000" pitchFamily="18" charset="-122"/>
              </a:rPr>
              <a:t>）永</a:t>
            </a:r>
            <a:r>
              <a:rPr lang="zh-CN" altLang="en-US" dirty="0">
                <a:solidFill>
                  <a:srgbClr val="221E1F"/>
                </a:solidFill>
                <a:latin typeface="Adobe 宋体 Std L" panose="02020300000000000000" pitchFamily="18" charset="-122"/>
                <a:ea typeface="Adobe 宋体 Std L" panose="02020300000000000000" pitchFamily="18" charset="-122"/>
              </a:rPr>
              <a:t>欣寺僧人，人称“水禅师”。他是王羲之七世孙，其书法继承</a:t>
            </a:r>
            <a:r>
              <a:rPr lang="zh-CN" altLang="en-US" dirty="0" smtClean="0">
                <a:solidFill>
                  <a:srgbClr val="221E1F"/>
                </a:solidFill>
                <a:latin typeface="Adobe 宋体 Std L" panose="02020300000000000000" pitchFamily="18" charset="-122"/>
                <a:ea typeface="Adobe 宋体 Std L" panose="02020300000000000000" pitchFamily="18" charset="-122"/>
              </a:rPr>
              <a:t>王羲之</a:t>
            </a:r>
            <a:r>
              <a:rPr lang="zh-CN" altLang="en-US" dirty="0">
                <a:solidFill>
                  <a:srgbClr val="221E1F"/>
                </a:solidFill>
                <a:latin typeface="Adobe 宋体 Std L" panose="02020300000000000000" pitchFamily="18" charset="-122"/>
                <a:ea typeface="Adobe 宋体 Std L" panose="02020300000000000000" pitchFamily="18" charset="-122"/>
              </a:rPr>
              <a:t>的传统，运笔凝练，闲雅秀丽，“骨气深隐，体兼众妙”。</a:t>
            </a:r>
            <a:r>
              <a:rPr lang="zh-CN" altLang="en-US" dirty="0" smtClean="0">
                <a:solidFill>
                  <a:srgbClr val="221E1F"/>
                </a:solidFill>
                <a:latin typeface="Adobe 宋体 Std L" panose="02020300000000000000" pitchFamily="18" charset="-122"/>
                <a:ea typeface="Adobe 宋体 Std L" panose="02020300000000000000" pitchFamily="18" charset="-122"/>
              </a:rPr>
              <a:t>相传</a:t>
            </a:r>
            <a:r>
              <a:rPr lang="zh-CN" altLang="en-US" dirty="0">
                <a:solidFill>
                  <a:srgbClr val="221E1F"/>
                </a:solidFill>
                <a:latin typeface="Adobe 宋体 Std L" panose="02020300000000000000" pitchFamily="18" charset="-122"/>
                <a:ea typeface="Adobe 宋体 Std L" panose="02020300000000000000" pitchFamily="18" charset="-122"/>
              </a:rPr>
              <a:t>他居浙江绍兴永欣寺学书</a:t>
            </a:r>
            <a:r>
              <a:rPr lang="en-US" altLang="zh-CN" dirty="0">
                <a:solidFill>
                  <a:srgbClr val="221E1F"/>
                </a:solidFill>
                <a:latin typeface="Adobe 宋体 Std L" panose="02020300000000000000" pitchFamily="18" charset="-122"/>
                <a:ea typeface="Adobe 宋体 Std L" panose="02020300000000000000" pitchFamily="18" charset="-122"/>
              </a:rPr>
              <a:t>30 </a:t>
            </a:r>
            <a:r>
              <a:rPr lang="zh-CN" altLang="en-US" dirty="0">
                <a:solidFill>
                  <a:srgbClr val="221E1F"/>
                </a:solidFill>
                <a:latin typeface="Adobe 宋体 Std L" panose="02020300000000000000" pitchFamily="18" charset="-122"/>
                <a:ea typeface="Adobe 宋体 Std L" panose="02020300000000000000" pitchFamily="18" charset="-122"/>
              </a:rPr>
              <a:t>年，勤学苦练，“退笔成家”，</a:t>
            </a:r>
            <a:r>
              <a:rPr lang="zh-CN" altLang="en-US" dirty="0" smtClean="0">
                <a:solidFill>
                  <a:srgbClr val="221E1F"/>
                </a:solidFill>
                <a:latin typeface="Adobe 宋体 Std L" panose="02020300000000000000" pitchFamily="18" charset="-122"/>
                <a:ea typeface="Adobe 宋体 Std L" panose="02020300000000000000" pitchFamily="18" charset="-122"/>
              </a:rPr>
              <a:t>手写</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真草千字文</a:t>
            </a:r>
            <a:r>
              <a:rPr lang="en-US" altLang="zh-CN" dirty="0">
                <a:solidFill>
                  <a:srgbClr val="221E1F"/>
                </a:solidFill>
                <a:latin typeface="Adobe 宋体 Std L" panose="02020300000000000000" pitchFamily="18" charset="-122"/>
                <a:ea typeface="Adobe 宋体 Std L" panose="02020300000000000000" pitchFamily="18" charset="-122"/>
              </a:rPr>
              <a:t>》800 </a:t>
            </a:r>
            <a:r>
              <a:rPr lang="zh-CN" altLang="en-US" dirty="0">
                <a:solidFill>
                  <a:srgbClr val="221E1F"/>
                </a:solidFill>
                <a:latin typeface="Adobe 宋体 Std L" panose="02020300000000000000" pitchFamily="18" charset="-122"/>
                <a:ea typeface="Adobe 宋体 Std L" panose="02020300000000000000" pitchFamily="18" charset="-122"/>
              </a:rPr>
              <a:t>本，分赠浙东诸寺，流传甚广</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b="1" dirty="0" smtClean="0">
                <a:solidFill>
                  <a:srgbClr val="221E1F"/>
                </a:solidFill>
                <a:latin typeface="Adobe 宋体 Std L" panose="02020300000000000000" pitchFamily="18" charset="-122"/>
                <a:ea typeface="Adobe 宋体 Std L" panose="02020300000000000000" pitchFamily="18" charset="-122"/>
              </a:rPr>
              <a:t>（</a:t>
            </a:r>
            <a:r>
              <a:rPr lang="zh-CN" altLang="en-US" b="1" dirty="0">
                <a:solidFill>
                  <a:srgbClr val="221E1F"/>
                </a:solidFill>
                <a:latin typeface="Adobe 宋体 Std L" panose="02020300000000000000" pitchFamily="18" charset="-122"/>
                <a:ea typeface="Adobe 宋体 Std L" panose="02020300000000000000" pitchFamily="18" charset="-122"/>
              </a:rPr>
              <a:t>二）唐朝</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唐朝是中国书法发展史中又一个鼎盛时期，唐朝国家强盛，经济繁荣文化发达，书法</a:t>
            </a:r>
            <a:r>
              <a:rPr lang="zh-CN" altLang="en-US" dirty="0" smtClean="0">
                <a:solidFill>
                  <a:srgbClr val="221E1F"/>
                </a:solidFill>
                <a:latin typeface="Adobe 宋体 Std L" panose="02020300000000000000" pitchFamily="18" charset="-122"/>
                <a:ea typeface="Adobe 宋体 Std L" panose="02020300000000000000" pitchFamily="18" charset="-122"/>
              </a:rPr>
              <a:t>取得</a:t>
            </a:r>
            <a:r>
              <a:rPr lang="zh-CN" altLang="en-US" dirty="0">
                <a:solidFill>
                  <a:srgbClr val="221E1F"/>
                </a:solidFill>
                <a:latin typeface="Adobe 宋体 Std L" panose="02020300000000000000" pitchFamily="18" charset="-122"/>
                <a:ea typeface="Adobe 宋体 Std L" panose="02020300000000000000" pitchFamily="18" charset="-122"/>
              </a:rPr>
              <a:t>了辉煌的成就。在唐朝，由于朝廷提倡书法，整个社会对书法都很重视，学校开设书法课</a:t>
            </a:r>
            <a:r>
              <a:rPr lang="zh-CN" altLang="en-US" dirty="0" smtClean="0">
                <a:solidFill>
                  <a:srgbClr val="221E1F"/>
                </a:solidFill>
                <a:latin typeface="Adobe 宋体 Std L" panose="02020300000000000000" pitchFamily="18" charset="-122"/>
                <a:ea typeface="Adobe 宋体 Std L" panose="02020300000000000000" pitchFamily="18" charset="-122"/>
              </a:rPr>
              <a:t>，科举</a:t>
            </a:r>
            <a:r>
              <a:rPr lang="zh-CN" altLang="en-US" dirty="0">
                <a:solidFill>
                  <a:srgbClr val="221E1F"/>
                </a:solidFill>
                <a:latin typeface="Adobe 宋体 Std L" panose="02020300000000000000" pitchFamily="18" charset="-122"/>
                <a:ea typeface="Adobe 宋体 Std L" panose="02020300000000000000" pitchFamily="18" charset="-122"/>
              </a:rPr>
              <a:t>要考书法，选任官吏也要看书法的好坏，由此扩大了书法的影响，使唐代书法名家辈出</a:t>
            </a:r>
            <a:r>
              <a:rPr lang="zh-CN" altLang="en-US" dirty="0" smtClean="0">
                <a:solidFill>
                  <a:srgbClr val="221E1F"/>
                </a:solidFill>
                <a:latin typeface="Adobe 宋体 Std L" panose="02020300000000000000" pitchFamily="18" charset="-122"/>
                <a:ea typeface="Adobe 宋体 Std L" panose="02020300000000000000" pitchFamily="18" charset="-122"/>
              </a:rPr>
              <a:t>。再者</a:t>
            </a:r>
            <a:r>
              <a:rPr lang="zh-CN" altLang="en-US" dirty="0">
                <a:solidFill>
                  <a:srgbClr val="221E1F"/>
                </a:solidFill>
                <a:latin typeface="Adobe 宋体 Std L" panose="02020300000000000000" pitchFamily="18" charset="-122"/>
                <a:ea typeface="Adobe 宋体 Std L" panose="02020300000000000000" pitchFamily="18" charset="-122"/>
              </a:rPr>
              <a:t>，隋唐造纸术有了进一步的发展，驰名中外的宣纸，在唐朝已广泛使用，这也是唐代</a:t>
            </a:r>
            <a:r>
              <a:rPr lang="zh-CN" altLang="en-US" dirty="0" smtClean="0">
                <a:solidFill>
                  <a:srgbClr val="221E1F"/>
                </a:solidFill>
                <a:latin typeface="Adobe 宋体 Std L" panose="02020300000000000000" pitchFamily="18" charset="-122"/>
                <a:ea typeface="Adobe 宋体 Std L" panose="02020300000000000000" pitchFamily="18" charset="-122"/>
              </a:rPr>
              <a:t>书法</a:t>
            </a:r>
            <a:r>
              <a:rPr lang="zh-CN" altLang="en-US" dirty="0">
                <a:solidFill>
                  <a:srgbClr val="221E1F"/>
                </a:solidFill>
                <a:latin typeface="Adobe 宋体 Std L" panose="02020300000000000000" pitchFamily="18" charset="-122"/>
                <a:ea typeface="Adobe 宋体 Std L" panose="02020300000000000000" pitchFamily="18" charset="-122"/>
              </a:rPr>
              <a:t>所以兴盛的原因之一。</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25668" y="277738"/>
            <a:ext cx="10914788" cy="2126608"/>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柳公权，字诚悬，京兆华原（今陕西耀州区）人，官至太子少师。书法以楷书见长，</a:t>
            </a:r>
            <a:r>
              <a:rPr lang="zh-CN" altLang="en-US" dirty="0" smtClean="0">
                <a:solidFill>
                  <a:srgbClr val="221E1F"/>
                </a:solidFill>
                <a:latin typeface="Adobe 宋体 Std L" panose="02020300000000000000" pitchFamily="18" charset="-122"/>
                <a:ea typeface="Adobe 宋体 Std L" panose="02020300000000000000" pitchFamily="18" charset="-122"/>
              </a:rPr>
              <a:t>能融合</a:t>
            </a:r>
            <a:r>
              <a:rPr lang="zh-CN" altLang="en-US" dirty="0">
                <a:solidFill>
                  <a:srgbClr val="221E1F"/>
                </a:solidFill>
                <a:latin typeface="Adobe 宋体 Std L" panose="02020300000000000000" pitchFamily="18" charset="-122"/>
                <a:ea typeface="Adobe 宋体 Std L" panose="02020300000000000000" pitchFamily="18" charset="-122"/>
              </a:rPr>
              <a:t>古今诸家笔法，自出新意，创痩硬、挺拔风格的“柳体”。“书贵瘦硬方通神”，</a:t>
            </a:r>
            <a:r>
              <a:rPr lang="zh-CN" altLang="en-US" dirty="0" smtClean="0">
                <a:solidFill>
                  <a:srgbClr val="221E1F"/>
                </a:solidFill>
                <a:latin typeface="Adobe 宋体 Std L" panose="02020300000000000000" pitchFamily="18" charset="-122"/>
                <a:ea typeface="Adobe 宋体 Std L" panose="02020300000000000000" pitchFamily="18" charset="-122"/>
              </a:rPr>
              <a:t>柳体字</a:t>
            </a:r>
            <a:r>
              <a:rPr lang="zh-CN" altLang="en-US" dirty="0">
                <a:solidFill>
                  <a:srgbClr val="221E1F"/>
                </a:solidFill>
                <a:latin typeface="Adobe 宋体 Std L" panose="02020300000000000000" pitchFamily="18" charset="-122"/>
                <a:ea typeface="Adobe 宋体 Std L" panose="02020300000000000000" pitchFamily="18" charset="-122"/>
              </a:rPr>
              <a:t>点画瘦劲，方圆并妙，结构严谨，以骨取胜。从此后人一直把“颜筋柳骨”奉为书法美</a:t>
            </a:r>
            <a:r>
              <a:rPr lang="zh-CN" altLang="en-US" dirty="0" smtClean="0">
                <a:solidFill>
                  <a:srgbClr val="221E1F"/>
                </a:solidFill>
                <a:latin typeface="Adobe 宋体 Std L" panose="02020300000000000000" pitchFamily="18" charset="-122"/>
                <a:ea typeface="Adobe 宋体 Std L" panose="02020300000000000000" pitchFamily="18" charset="-122"/>
              </a:rPr>
              <a:t>的典范</a:t>
            </a:r>
            <a:r>
              <a:rPr lang="zh-CN" altLang="en-US" dirty="0">
                <a:solidFill>
                  <a:srgbClr val="221E1F"/>
                </a:solidFill>
                <a:latin typeface="Adobe 宋体 Std L" panose="02020300000000000000" pitchFamily="18" charset="-122"/>
                <a:ea typeface="Adobe 宋体 Std L" panose="02020300000000000000" pitchFamily="18" charset="-122"/>
              </a:rPr>
              <a:t>。他的书碑很多，以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玄秘塔</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金刚经</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神策军碑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最为著名。他性格耿直，其</a:t>
            </a:r>
            <a:r>
              <a:rPr lang="zh-CN" altLang="en-US" dirty="0" smtClean="0">
                <a:solidFill>
                  <a:srgbClr val="221E1F"/>
                </a:solidFill>
                <a:latin typeface="Adobe 宋体 Std L" panose="02020300000000000000" pitchFamily="18" charset="-122"/>
                <a:ea typeface="Adobe 宋体 Std L" panose="02020300000000000000" pitchFamily="18" charset="-122"/>
              </a:rPr>
              <a:t>“笔谏”</a:t>
            </a:r>
            <a:r>
              <a:rPr lang="zh-CN" altLang="en-US" dirty="0">
                <a:solidFill>
                  <a:srgbClr val="221E1F"/>
                </a:solidFill>
                <a:latin typeface="Adobe 宋体 Std L" panose="02020300000000000000" pitchFamily="18" charset="-122"/>
                <a:ea typeface="Adobe 宋体 Std L" panose="02020300000000000000" pitchFamily="18" charset="-122"/>
              </a:rPr>
              <a:t>“用笔在心，心正则笔正”被后世传为佳话。如图</a:t>
            </a:r>
            <a:r>
              <a:rPr lang="en-US" altLang="zh-CN" dirty="0">
                <a:solidFill>
                  <a:srgbClr val="221E1F"/>
                </a:solidFill>
                <a:latin typeface="Adobe 宋体 Std L" panose="02020300000000000000" pitchFamily="18" charset="-122"/>
                <a:ea typeface="Adobe 宋体 Std L" panose="02020300000000000000" pitchFamily="18" charset="-122"/>
              </a:rPr>
              <a:t>1-6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13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81776" y="2404346"/>
            <a:ext cx="6802571" cy="4127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4806614" y="4903382"/>
            <a:ext cx="6942016" cy="1507614"/>
          </a:xfrm>
          <a:custGeom>
            <a:avLst/>
            <a:gdLst>
              <a:gd name="connsiteX0" fmla="*/ 692150 w 6374197"/>
              <a:gd name="connsiteY0" fmla="*/ 0 h 1384300"/>
              <a:gd name="connsiteX1" fmla="*/ 731115 w 6374197"/>
              <a:gd name="connsiteY1" fmla="*/ 16132 h 1384300"/>
              <a:gd name="connsiteX2" fmla="*/ 886210 w 6374197"/>
              <a:gd name="connsiteY2" fmla="*/ 171227 h 1384300"/>
              <a:gd name="connsiteX3" fmla="*/ 886210 w 6374197"/>
              <a:gd name="connsiteY3" fmla="*/ 141222 h 1384300"/>
              <a:gd name="connsiteX4" fmla="*/ 6374197 w 6374197"/>
              <a:gd name="connsiteY4" fmla="*/ 141222 h 1384300"/>
              <a:gd name="connsiteX5" fmla="*/ 6374197 w 6374197"/>
              <a:gd name="connsiteY5" fmla="*/ 1214405 h 1384300"/>
              <a:gd name="connsiteX6" fmla="*/ 886210 w 6374197"/>
              <a:gd name="connsiteY6" fmla="*/ 1214405 h 1384300"/>
              <a:gd name="connsiteX7" fmla="*/ 886210 w 6374197"/>
              <a:gd name="connsiteY7" fmla="*/ 1213074 h 1384300"/>
              <a:gd name="connsiteX8" fmla="*/ 731115 w 6374197"/>
              <a:gd name="connsiteY8" fmla="*/ 1368169 h 1384300"/>
              <a:gd name="connsiteX9" fmla="*/ 653185 w 6374197"/>
              <a:gd name="connsiteY9" fmla="*/ 1368169 h 1384300"/>
              <a:gd name="connsiteX10" fmla="*/ 16131 w 6374197"/>
              <a:gd name="connsiteY10" fmla="*/ 731115 h 1384300"/>
              <a:gd name="connsiteX11" fmla="*/ 16131 w 6374197"/>
              <a:gd name="connsiteY11" fmla="*/ 653185 h 1384300"/>
              <a:gd name="connsiteX12" fmla="*/ 653185 w 6374197"/>
              <a:gd name="connsiteY12" fmla="*/ 16132 h 1384300"/>
              <a:gd name="connsiteX13" fmla="*/ 692150 w 6374197"/>
              <a:gd name="connsiteY13"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74197" h="1384300">
                <a:moveTo>
                  <a:pt x="692150" y="0"/>
                </a:moveTo>
                <a:cubicBezTo>
                  <a:pt x="706255" y="0"/>
                  <a:pt x="720361" y="5377"/>
                  <a:pt x="731115" y="16132"/>
                </a:cubicBezTo>
                <a:lnTo>
                  <a:pt x="886210" y="171227"/>
                </a:lnTo>
                <a:lnTo>
                  <a:pt x="886210" y="141222"/>
                </a:lnTo>
                <a:lnTo>
                  <a:pt x="6374197" y="141222"/>
                </a:lnTo>
                <a:lnTo>
                  <a:pt x="6374197" y="1214405"/>
                </a:lnTo>
                <a:lnTo>
                  <a:pt x="886210" y="1214405"/>
                </a:lnTo>
                <a:lnTo>
                  <a:pt x="886210" y="1213074"/>
                </a:lnTo>
                <a:lnTo>
                  <a:pt x="731115" y="1368169"/>
                </a:lnTo>
                <a:cubicBezTo>
                  <a:pt x="709606" y="1389677"/>
                  <a:pt x="674694" y="1389677"/>
                  <a:pt x="653185" y="1368169"/>
                </a:cubicBezTo>
                <a:lnTo>
                  <a:pt x="16131" y="731115"/>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40" name="任意多边形 39"/>
          <p:cNvSpPr/>
          <p:nvPr/>
        </p:nvSpPr>
        <p:spPr>
          <a:xfrm>
            <a:off x="4806614" y="2872662"/>
            <a:ext cx="6942016" cy="1507614"/>
          </a:xfrm>
          <a:custGeom>
            <a:avLst/>
            <a:gdLst>
              <a:gd name="connsiteX0" fmla="*/ 692150 w 6374197"/>
              <a:gd name="connsiteY0" fmla="*/ 0 h 1384300"/>
              <a:gd name="connsiteX1" fmla="*/ 731115 w 6374197"/>
              <a:gd name="connsiteY1" fmla="*/ 16132 h 1384300"/>
              <a:gd name="connsiteX2" fmla="*/ 886210 w 6374197"/>
              <a:gd name="connsiteY2" fmla="*/ 171227 h 1384300"/>
              <a:gd name="connsiteX3" fmla="*/ 886210 w 6374197"/>
              <a:gd name="connsiteY3" fmla="*/ 141222 h 1384300"/>
              <a:gd name="connsiteX4" fmla="*/ 6374197 w 6374197"/>
              <a:gd name="connsiteY4" fmla="*/ 141222 h 1384300"/>
              <a:gd name="connsiteX5" fmla="*/ 6374197 w 6374197"/>
              <a:gd name="connsiteY5" fmla="*/ 1214405 h 1384300"/>
              <a:gd name="connsiteX6" fmla="*/ 886210 w 6374197"/>
              <a:gd name="connsiteY6" fmla="*/ 1214405 h 1384300"/>
              <a:gd name="connsiteX7" fmla="*/ 886210 w 6374197"/>
              <a:gd name="connsiteY7" fmla="*/ 1213074 h 1384300"/>
              <a:gd name="connsiteX8" fmla="*/ 731115 w 6374197"/>
              <a:gd name="connsiteY8" fmla="*/ 1368169 h 1384300"/>
              <a:gd name="connsiteX9" fmla="*/ 653185 w 6374197"/>
              <a:gd name="connsiteY9" fmla="*/ 1368169 h 1384300"/>
              <a:gd name="connsiteX10" fmla="*/ 16131 w 6374197"/>
              <a:gd name="connsiteY10" fmla="*/ 731115 h 1384300"/>
              <a:gd name="connsiteX11" fmla="*/ 16131 w 6374197"/>
              <a:gd name="connsiteY11" fmla="*/ 653185 h 1384300"/>
              <a:gd name="connsiteX12" fmla="*/ 653185 w 6374197"/>
              <a:gd name="connsiteY12" fmla="*/ 16132 h 1384300"/>
              <a:gd name="connsiteX13" fmla="*/ 692150 w 6374197"/>
              <a:gd name="connsiteY13"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74197" h="1384300">
                <a:moveTo>
                  <a:pt x="692150" y="0"/>
                </a:moveTo>
                <a:cubicBezTo>
                  <a:pt x="706255" y="0"/>
                  <a:pt x="720361" y="5377"/>
                  <a:pt x="731115" y="16132"/>
                </a:cubicBezTo>
                <a:lnTo>
                  <a:pt x="886210" y="171227"/>
                </a:lnTo>
                <a:lnTo>
                  <a:pt x="886210" y="141222"/>
                </a:lnTo>
                <a:lnTo>
                  <a:pt x="6374197" y="141222"/>
                </a:lnTo>
                <a:lnTo>
                  <a:pt x="6374197" y="1214405"/>
                </a:lnTo>
                <a:lnTo>
                  <a:pt x="886210" y="1214405"/>
                </a:lnTo>
                <a:lnTo>
                  <a:pt x="886210" y="1213074"/>
                </a:lnTo>
                <a:lnTo>
                  <a:pt x="731115" y="1368169"/>
                </a:lnTo>
                <a:cubicBezTo>
                  <a:pt x="709606" y="1389677"/>
                  <a:pt x="674694" y="1389677"/>
                  <a:pt x="653185" y="1368169"/>
                </a:cubicBezTo>
                <a:lnTo>
                  <a:pt x="16131" y="731115"/>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24" name="任意多边形 23"/>
          <p:cNvSpPr/>
          <p:nvPr/>
        </p:nvSpPr>
        <p:spPr>
          <a:xfrm>
            <a:off x="4806613" y="610348"/>
            <a:ext cx="6942016" cy="1507614"/>
          </a:xfrm>
          <a:custGeom>
            <a:avLst/>
            <a:gdLst>
              <a:gd name="connsiteX0" fmla="*/ 692150 w 6374197"/>
              <a:gd name="connsiteY0" fmla="*/ 0 h 1384300"/>
              <a:gd name="connsiteX1" fmla="*/ 731115 w 6374197"/>
              <a:gd name="connsiteY1" fmla="*/ 16132 h 1384300"/>
              <a:gd name="connsiteX2" fmla="*/ 886210 w 6374197"/>
              <a:gd name="connsiteY2" fmla="*/ 171227 h 1384300"/>
              <a:gd name="connsiteX3" fmla="*/ 886210 w 6374197"/>
              <a:gd name="connsiteY3" fmla="*/ 141222 h 1384300"/>
              <a:gd name="connsiteX4" fmla="*/ 6374197 w 6374197"/>
              <a:gd name="connsiteY4" fmla="*/ 141222 h 1384300"/>
              <a:gd name="connsiteX5" fmla="*/ 6374197 w 6374197"/>
              <a:gd name="connsiteY5" fmla="*/ 1214405 h 1384300"/>
              <a:gd name="connsiteX6" fmla="*/ 886210 w 6374197"/>
              <a:gd name="connsiteY6" fmla="*/ 1214405 h 1384300"/>
              <a:gd name="connsiteX7" fmla="*/ 886210 w 6374197"/>
              <a:gd name="connsiteY7" fmla="*/ 1213074 h 1384300"/>
              <a:gd name="connsiteX8" fmla="*/ 731115 w 6374197"/>
              <a:gd name="connsiteY8" fmla="*/ 1368169 h 1384300"/>
              <a:gd name="connsiteX9" fmla="*/ 653185 w 6374197"/>
              <a:gd name="connsiteY9" fmla="*/ 1368169 h 1384300"/>
              <a:gd name="connsiteX10" fmla="*/ 16131 w 6374197"/>
              <a:gd name="connsiteY10" fmla="*/ 731115 h 1384300"/>
              <a:gd name="connsiteX11" fmla="*/ 16131 w 6374197"/>
              <a:gd name="connsiteY11" fmla="*/ 653185 h 1384300"/>
              <a:gd name="connsiteX12" fmla="*/ 653185 w 6374197"/>
              <a:gd name="connsiteY12" fmla="*/ 16132 h 1384300"/>
              <a:gd name="connsiteX13" fmla="*/ 692150 w 6374197"/>
              <a:gd name="connsiteY13"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74197" h="1384300">
                <a:moveTo>
                  <a:pt x="692150" y="0"/>
                </a:moveTo>
                <a:cubicBezTo>
                  <a:pt x="706255" y="0"/>
                  <a:pt x="720361" y="5377"/>
                  <a:pt x="731115" y="16132"/>
                </a:cubicBezTo>
                <a:lnTo>
                  <a:pt x="886210" y="171227"/>
                </a:lnTo>
                <a:lnTo>
                  <a:pt x="886210" y="141222"/>
                </a:lnTo>
                <a:lnTo>
                  <a:pt x="6374197" y="141222"/>
                </a:lnTo>
                <a:lnTo>
                  <a:pt x="6374197" y="1214405"/>
                </a:lnTo>
                <a:lnTo>
                  <a:pt x="886210" y="1214405"/>
                </a:lnTo>
                <a:lnTo>
                  <a:pt x="886210" y="1213074"/>
                </a:lnTo>
                <a:lnTo>
                  <a:pt x="731115" y="1368169"/>
                </a:lnTo>
                <a:cubicBezTo>
                  <a:pt x="709606" y="1389677"/>
                  <a:pt x="674694" y="1389677"/>
                  <a:pt x="653185" y="1368169"/>
                </a:cubicBezTo>
                <a:lnTo>
                  <a:pt x="16131" y="731115"/>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4" name="Freeform 5"/>
          <p:cNvSpPr/>
          <p:nvPr/>
        </p:nvSpPr>
        <p:spPr bwMode="auto">
          <a:xfrm>
            <a:off x="651990" y="1751046"/>
            <a:ext cx="3067932" cy="27190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5" name="Freeform 5"/>
          <p:cNvSpPr/>
          <p:nvPr/>
        </p:nvSpPr>
        <p:spPr bwMode="auto">
          <a:xfrm>
            <a:off x="1126232" y="1852921"/>
            <a:ext cx="3067932" cy="27190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6" name="矩形 5"/>
          <p:cNvSpPr/>
          <p:nvPr/>
        </p:nvSpPr>
        <p:spPr>
          <a:xfrm>
            <a:off x="1322753" y="2345147"/>
            <a:ext cx="2634290" cy="1107973"/>
          </a:xfrm>
          <a:prstGeom prst="rect">
            <a:avLst/>
          </a:prstGeom>
        </p:spPr>
        <p:txBody>
          <a:bodyPr wrap="square" lIns="91418" tIns="45709" rIns="91418" bIns="45709">
            <a:spAutoFit/>
          </a:bodyPr>
          <a:lstStyle/>
          <a:p>
            <a:pPr algn="ctr" defTabSz="933450">
              <a:spcBef>
                <a:spcPts val="0"/>
              </a:spcBef>
              <a:spcAft>
                <a:spcPts val="0"/>
              </a:spcAft>
              <a:defRPr/>
            </a:pPr>
            <a:r>
              <a:rPr lang="zh-CN" altLang="en-US" sz="6600" b="1" kern="0" dirty="0">
                <a:solidFill>
                  <a:schemeClr val="accent1">
                    <a:lumMod val="75000"/>
                  </a:schemeClr>
                </a:solidFill>
                <a:cs typeface="+mn-ea"/>
                <a:sym typeface="+mn-lt"/>
              </a:rPr>
              <a:t>目录</a:t>
            </a:r>
            <a:endParaRPr lang="zh-CN" altLang="en-US" sz="6600" b="1" kern="0" dirty="0">
              <a:solidFill>
                <a:schemeClr val="accent1">
                  <a:lumMod val="75000"/>
                </a:schemeClr>
              </a:solidFill>
              <a:cs typeface="+mn-ea"/>
              <a:sym typeface="+mn-lt"/>
            </a:endParaRPr>
          </a:p>
        </p:txBody>
      </p:sp>
      <p:sp>
        <p:nvSpPr>
          <p:cNvPr id="7" name="Rectangle 4"/>
          <p:cNvSpPr txBox="1">
            <a:spLocks noChangeArrowheads="1"/>
          </p:cNvSpPr>
          <p:nvPr/>
        </p:nvSpPr>
        <p:spPr bwMode="auto">
          <a:xfrm>
            <a:off x="1338161" y="3554995"/>
            <a:ext cx="2644074" cy="6124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4" tIns="34277" rIns="68554" bIns="3427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3200" kern="0" dirty="0">
                <a:solidFill>
                  <a:schemeClr val="bg1">
                    <a:lumMod val="65000"/>
                  </a:schemeClr>
                </a:solidFill>
                <a:latin typeface="+mn-lt"/>
                <a:ea typeface="+mn-ea"/>
                <a:cs typeface="+mn-ea"/>
                <a:sym typeface="+mn-lt"/>
              </a:rPr>
              <a:t>CONTENTS</a:t>
            </a:r>
            <a:endParaRPr lang="zh-CN" altLang="en-US" sz="3200" kern="0" dirty="0">
              <a:solidFill>
                <a:schemeClr val="bg1">
                  <a:lumMod val="65000"/>
                </a:schemeClr>
              </a:solidFill>
              <a:latin typeface="+mn-lt"/>
              <a:ea typeface="+mn-ea"/>
              <a:cs typeface="+mn-ea"/>
              <a:sym typeface="+mn-lt"/>
            </a:endParaRPr>
          </a:p>
        </p:txBody>
      </p:sp>
      <p:sp>
        <p:nvSpPr>
          <p:cNvPr id="11" name="任意多边形 10"/>
          <p:cNvSpPr>
            <a:spLocks noChangeAspect="1"/>
          </p:cNvSpPr>
          <p:nvPr/>
        </p:nvSpPr>
        <p:spPr>
          <a:xfrm>
            <a:off x="4933329" y="467967"/>
            <a:ext cx="1650563" cy="1650563"/>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30" name="文本框 29"/>
          <p:cNvSpPr txBox="1"/>
          <p:nvPr/>
        </p:nvSpPr>
        <p:spPr>
          <a:xfrm>
            <a:off x="5390132" y="1000043"/>
            <a:ext cx="929458" cy="707886"/>
          </a:xfrm>
          <a:prstGeom prst="rect">
            <a:avLst/>
          </a:prstGeom>
          <a:noFill/>
        </p:spPr>
        <p:txBody>
          <a:bodyPr wrap="square" rtlCol="0">
            <a:spAutoFit/>
          </a:bodyPr>
          <a:lstStyle/>
          <a:p>
            <a:r>
              <a:rPr lang="en-US" altLang="zh-CN" sz="4000" b="1" dirty="0">
                <a:cs typeface="+mn-ea"/>
                <a:sym typeface="+mn-lt"/>
              </a:rPr>
              <a:t>01</a:t>
            </a:r>
            <a:endParaRPr lang="zh-CN" altLang="en-US" sz="4000" b="1" dirty="0">
              <a:cs typeface="+mn-ea"/>
              <a:sym typeface="+mn-lt"/>
            </a:endParaRPr>
          </a:p>
        </p:txBody>
      </p:sp>
      <p:sp>
        <p:nvSpPr>
          <p:cNvPr id="34" name="文本框 33"/>
          <p:cNvSpPr txBox="1"/>
          <p:nvPr/>
        </p:nvSpPr>
        <p:spPr>
          <a:xfrm>
            <a:off x="7031266" y="981654"/>
            <a:ext cx="4298945" cy="584775"/>
          </a:xfrm>
          <a:prstGeom prst="rect">
            <a:avLst/>
          </a:prstGeom>
          <a:noFill/>
        </p:spPr>
        <p:txBody>
          <a:bodyPr wrap="square" rtlCol="0">
            <a:spAutoFit/>
          </a:bodyPr>
          <a:lstStyle/>
          <a:p>
            <a:r>
              <a:rPr lang="zh-CN" altLang="en-US" sz="3200" b="1" dirty="0" smtClean="0">
                <a:cs typeface="+mn-ea"/>
                <a:sym typeface="+mn-lt"/>
              </a:rPr>
              <a:t>毛笔部分</a:t>
            </a:r>
            <a:endParaRPr lang="zh-CN" altLang="en-US" sz="3200" b="1" dirty="0">
              <a:cs typeface="+mn-ea"/>
              <a:sym typeface="+mn-lt"/>
            </a:endParaRPr>
          </a:p>
        </p:txBody>
      </p:sp>
      <p:sp>
        <p:nvSpPr>
          <p:cNvPr id="35" name="文本框 34"/>
          <p:cNvSpPr txBox="1"/>
          <p:nvPr/>
        </p:nvSpPr>
        <p:spPr>
          <a:xfrm>
            <a:off x="7031267" y="3358574"/>
            <a:ext cx="4298945" cy="584775"/>
          </a:xfrm>
          <a:prstGeom prst="rect">
            <a:avLst/>
          </a:prstGeom>
          <a:noFill/>
        </p:spPr>
        <p:txBody>
          <a:bodyPr wrap="square" rtlCol="0">
            <a:spAutoFit/>
          </a:bodyPr>
          <a:lstStyle/>
          <a:p>
            <a:r>
              <a:rPr lang="zh-CN" altLang="en-US" sz="3200" b="1" dirty="0" smtClean="0">
                <a:cs typeface="+mn-ea"/>
                <a:sym typeface="+mn-lt"/>
              </a:rPr>
              <a:t>钢笔字部分</a:t>
            </a:r>
            <a:endParaRPr lang="zh-CN" altLang="en-US" sz="3200" b="1" dirty="0">
              <a:cs typeface="+mn-ea"/>
              <a:sym typeface="+mn-lt"/>
            </a:endParaRPr>
          </a:p>
        </p:txBody>
      </p:sp>
      <p:sp>
        <p:nvSpPr>
          <p:cNvPr id="36" name="文本框 35"/>
          <p:cNvSpPr txBox="1"/>
          <p:nvPr/>
        </p:nvSpPr>
        <p:spPr>
          <a:xfrm>
            <a:off x="7031267" y="5296285"/>
            <a:ext cx="4298945" cy="584775"/>
          </a:xfrm>
          <a:prstGeom prst="rect">
            <a:avLst/>
          </a:prstGeom>
          <a:noFill/>
        </p:spPr>
        <p:txBody>
          <a:bodyPr wrap="square" rtlCol="0">
            <a:spAutoFit/>
          </a:bodyPr>
          <a:lstStyle/>
          <a:p>
            <a:r>
              <a:rPr lang="zh-CN" altLang="en-US" sz="3200" b="1" dirty="0" smtClean="0">
                <a:cs typeface="+mn-ea"/>
                <a:sym typeface="+mn-lt"/>
              </a:rPr>
              <a:t>粉笔字部分</a:t>
            </a:r>
            <a:endParaRPr lang="zh-CN" altLang="en-US" sz="3200" b="1" dirty="0">
              <a:cs typeface="+mn-ea"/>
              <a:sym typeface="+mn-lt"/>
            </a:endParaRPr>
          </a:p>
        </p:txBody>
      </p:sp>
      <p:sp>
        <p:nvSpPr>
          <p:cNvPr id="38" name="任意多边形 37"/>
          <p:cNvSpPr>
            <a:spLocks noChangeAspect="1"/>
          </p:cNvSpPr>
          <p:nvPr/>
        </p:nvSpPr>
        <p:spPr>
          <a:xfrm rot="20754726">
            <a:off x="-990212" y="-1294209"/>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1" name="任意多边形 40"/>
          <p:cNvSpPr>
            <a:spLocks noChangeAspect="1"/>
          </p:cNvSpPr>
          <p:nvPr/>
        </p:nvSpPr>
        <p:spPr>
          <a:xfrm>
            <a:off x="4933331" y="2873230"/>
            <a:ext cx="1507614" cy="150761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42" name="文本框 29"/>
          <p:cNvSpPr txBox="1"/>
          <p:nvPr/>
        </p:nvSpPr>
        <p:spPr>
          <a:xfrm>
            <a:off x="5302003" y="3236114"/>
            <a:ext cx="1017587" cy="707886"/>
          </a:xfrm>
          <a:prstGeom prst="rect">
            <a:avLst/>
          </a:prstGeom>
          <a:noFill/>
        </p:spPr>
        <p:txBody>
          <a:bodyPr wrap="square" rtlCol="0">
            <a:spAutoFit/>
          </a:bodyPr>
          <a:lstStyle/>
          <a:p>
            <a:r>
              <a:rPr lang="en-US" altLang="zh-CN" sz="4000" b="1" dirty="0" smtClean="0">
                <a:cs typeface="+mn-ea"/>
                <a:sym typeface="+mn-lt"/>
              </a:rPr>
              <a:t>02</a:t>
            </a:r>
            <a:endParaRPr lang="zh-CN" altLang="en-US" sz="4000" b="1" dirty="0">
              <a:cs typeface="+mn-ea"/>
              <a:sym typeface="+mn-lt"/>
            </a:endParaRPr>
          </a:p>
        </p:txBody>
      </p:sp>
      <p:sp>
        <p:nvSpPr>
          <p:cNvPr id="44" name="任意多边形 43"/>
          <p:cNvSpPr>
            <a:spLocks noChangeAspect="1"/>
          </p:cNvSpPr>
          <p:nvPr/>
        </p:nvSpPr>
        <p:spPr>
          <a:xfrm>
            <a:off x="4933330" y="4761001"/>
            <a:ext cx="1650563" cy="1650563"/>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45" name="文本框 29"/>
          <p:cNvSpPr txBox="1"/>
          <p:nvPr/>
        </p:nvSpPr>
        <p:spPr>
          <a:xfrm>
            <a:off x="5390132" y="5296036"/>
            <a:ext cx="929458" cy="707886"/>
          </a:xfrm>
          <a:prstGeom prst="rect">
            <a:avLst/>
          </a:prstGeom>
          <a:noFill/>
        </p:spPr>
        <p:txBody>
          <a:bodyPr wrap="square" rtlCol="0">
            <a:spAutoFit/>
          </a:bodyPr>
          <a:lstStyle/>
          <a:p>
            <a:r>
              <a:rPr lang="en-US" altLang="zh-CN" sz="4000" b="1" dirty="0" smtClean="0">
                <a:cs typeface="+mn-ea"/>
                <a:sym typeface="+mn-lt"/>
              </a:rPr>
              <a:t>03</a:t>
            </a:r>
            <a:endParaRPr lang="zh-CN" altLang="en-US" sz="4000" b="1"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09553" y="720485"/>
            <a:ext cx="10914788" cy="2169825"/>
          </a:xfrm>
          <a:prstGeom prst="rect">
            <a:avLst/>
          </a:prstGeom>
        </p:spPr>
        <p:txBody>
          <a:bodyPr wrap="square">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（三）五代</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五代十国是中国历史上大分裂的时期之一，战争连年不断，自然灾害也十分严重，</a:t>
            </a:r>
            <a:r>
              <a:rPr lang="zh-CN" altLang="en-US" dirty="0" smtClean="0">
                <a:solidFill>
                  <a:srgbClr val="221E1F"/>
                </a:solidFill>
                <a:latin typeface="Adobe 宋体 Std L" panose="02020300000000000000" pitchFamily="18" charset="-122"/>
                <a:ea typeface="Adobe 宋体 Std L" panose="02020300000000000000" pitchFamily="18" charset="-122"/>
              </a:rPr>
              <a:t>经济受到</a:t>
            </a:r>
            <a:r>
              <a:rPr lang="zh-CN" altLang="en-US" dirty="0">
                <a:solidFill>
                  <a:srgbClr val="221E1F"/>
                </a:solidFill>
                <a:latin typeface="Adobe 宋体 Std L" panose="02020300000000000000" pitchFamily="18" charset="-122"/>
                <a:ea typeface="Adobe 宋体 Std L" panose="02020300000000000000" pitchFamily="18" charset="-122"/>
              </a:rPr>
              <a:t>破坏，书法也自然而然地发展迟滞。然而，在这样的社会环境下，仍然造就了一位</a:t>
            </a:r>
            <a:r>
              <a:rPr lang="zh-CN" altLang="en-US" dirty="0" smtClean="0">
                <a:solidFill>
                  <a:srgbClr val="221E1F"/>
                </a:solidFill>
                <a:latin typeface="Adobe 宋体 Std L" panose="02020300000000000000" pitchFamily="18" charset="-122"/>
                <a:ea typeface="Adobe 宋体 Std L" panose="02020300000000000000" pitchFamily="18" charset="-122"/>
              </a:rPr>
              <a:t>杰出的</a:t>
            </a:r>
            <a:r>
              <a:rPr lang="zh-CN" altLang="en-US" dirty="0">
                <a:solidFill>
                  <a:srgbClr val="221E1F"/>
                </a:solidFill>
                <a:latin typeface="Adobe 宋体 Std L" panose="02020300000000000000" pitchFamily="18" charset="-122"/>
                <a:ea typeface="Adobe 宋体 Std L" panose="02020300000000000000" pitchFamily="18" charset="-122"/>
              </a:rPr>
              <a:t>书法家</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杨凝式。</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杨凝式，字景度，华阴（今属陕西）人，他生逢乱世，不愿做官，佯狂自晦，人称“杨疯子”</a:t>
            </a:r>
            <a:r>
              <a:rPr lang="zh-CN" altLang="en-US" dirty="0" smtClean="0">
                <a:solidFill>
                  <a:srgbClr val="221E1F"/>
                </a:solidFill>
                <a:latin typeface="Adobe 宋体 Std L" panose="02020300000000000000" pitchFamily="18" charset="-122"/>
                <a:ea typeface="Adobe 宋体 Std L" panose="02020300000000000000" pitchFamily="18" charset="-122"/>
              </a:rPr>
              <a:t>。其</a:t>
            </a:r>
            <a:r>
              <a:rPr lang="zh-CN" altLang="en-US" dirty="0">
                <a:solidFill>
                  <a:srgbClr val="221E1F"/>
                </a:solidFill>
                <a:latin typeface="Adobe 宋体 Std L" panose="02020300000000000000" pitchFamily="18" charset="-122"/>
                <a:ea typeface="Adobe 宋体 Std L" panose="02020300000000000000" pitchFamily="18" charset="-122"/>
              </a:rPr>
              <a:t>书法楷行俱佳，个性突出。书迹</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韭花帖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，章法疏朗，别有情趣。</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4" name="文本框 1"/>
          <p:cNvSpPr txBox="1"/>
          <p:nvPr/>
        </p:nvSpPr>
        <p:spPr>
          <a:xfrm>
            <a:off x="362810" y="333305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五、宋元书法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矩形 4"/>
          <p:cNvSpPr/>
          <p:nvPr/>
        </p:nvSpPr>
        <p:spPr>
          <a:xfrm>
            <a:off x="609553" y="4015228"/>
            <a:ext cx="10914788" cy="1754326"/>
          </a:xfrm>
          <a:prstGeom prst="rect">
            <a:avLst/>
          </a:prstGeom>
        </p:spPr>
        <p:txBody>
          <a:bodyPr wrap="square">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（一）宋朝</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宋代印刷技术发达，不需要像唐代那样大量用正楷抄字，因而</a:t>
            </a:r>
            <a:r>
              <a:rPr lang="zh-CN" altLang="en-US" dirty="0" smtClean="0">
                <a:solidFill>
                  <a:srgbClr val="221E1F"/>
                </a:solidFill>
                <a:latin typeface="Adobe 宋体 Std L" panose="02020300000000000000" pitchFamily="18" charset="-122"/>
                <a:ea typeface="Adobe 宋体 Std L" panose="02020300000000000000" pitchFamily="18" charset="-122"/>
              </a:rPr>
              <a:t>楷书不及</a:t>
            </a:r>
            <a:r>
              <a:rPr lang="zh-CN" altLang="en-US" dirty="0">
                <a:solidFill>
                  <a:srgbClr val="221E1F"/>
                </a:solidFill>
                <a:latin typeface="Adobe 宋体 Std L" panose="02020300000000000000" pitchFamily="18" charset="-122"/>
                <a:ea typeface="Adobe 宋体 Std L" panose="02020300000000000000" pitchFamily="18" charset="-122"/>
              </a:rPr>
              <a:t>唐楷法度森严，然宋人“尚意”“精神外拓”，却取得了行书的大丰收</a:t>
            </a:r>
            <a:r>
              <a:rPr lang="zh-CN" altLang="en-US" dirty="0" smtClean="0">
                <a:solidFill>
                  <a:srgbClr val="221E1F"/>
                </a:solidFill>
                <a:latin typeface="Adobe 宋体 Std L" panose="02020300000000000000" pitchFamily="18" charset="-122"/>
                <a:ea typeface="Adobe 宋体 Std L" panose="02020300000000000000" pitchFamily="18" charset="-122"/>
              </a:rPr>
              <a:t>。深受</a:t>
            </a:r>
            <a:r>
              <a:rPr lang="zh-CN" altLang="en-US" dirty="0">
                <a:solidFill>
                  <a:srgbClr val="221E1F"/>
                </a:solidFill>
                <a:latin typeface="Adobe 宋体 Std L" panose="02020300000000000000" pitchFamily="18" charset="-122"/>
                <a:ea typeface="Adobe 宋体 Std L" panose="02020300000000000000" pitchFamily="18" charset="-122"/>
              </a:rPr>
              <a:t>颜真卿影响的苏、黄、米、蔡四大家，相继崛起于北宋书坛</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9610" y="76503"/>
            <a:ext cx="8955361" cy="6740307"/>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苏轼</a:t>
            </a:r>
            <a:r>
              <a:rPr lang="zh-CN" altLang="en-US" dirty="0">
                <a:solidFill>
                  <a:srgbClr val="221E1F"/>
                </a:solidFill>
                <a:latin typeface="Adobe 宋体 Std L" panose="02020300000000000000" pitchFamily="18" charset="-122"/>
                <a:ea typeface="Adobe 宋体 Std L" panose="02020300000000000000" pitchFamily="18" charset="-122"/>
              </a:rPr>
              <a:t>，字子瞻，号东坡居士，眉山（今属四川）人。他</a:t>
            </a:r>
            <a:r>
              <a:rPr lang="zh-CN" altLang="en-US" dirty="0" smtClean="0">
                <a:solidFill>
                  <a:srgbClr val="221E1F"/>
                </a:solidFill>
                <a:latin typeface="Adobe 宋体 Std L" panose="02020300000000000000" pitchFamily="18" charset="-122"/>
                <a:ea typeface="Adobe 宋体 Std L" panose="02020300000000000000" pitchFamily="18" charset="-122"/>
              </a:rPr>
              <a:t>多才多艺，能</a:t>
            </a:r>
            <a:r>
              <a:rPr lang="zh-CN" altLang="en-US" dirty="0">
                <a:solidFill>
                  <a:srgbClr val="221E1F"/>
                </a:solidFill>
                <a:latin typeface="Adobe 宋体 Std L" panose="02020300000000000000" pitchFamily="18" charset="-122"/>
                <a:ea typeface="Adobe 宋体 Std L" panose="02020300000000000000" pitchFamily="18" charset="-122"/>
              </a:rPr>
              <a:t>文、工画、善书，艺术修养全面，具有独创精神。他的书法，可以</a:t>
            </a:r>
            <a:r>
              <a:rPr lang="zh-CN" altLang="en-US" dirty="0" smtClean="0">
                <a:solidFill>
                  <a:srgbClr val="221E1F"/>
                </a:solidFill>
                <a:latin typeface="Adobe 宋体 Std L" panose="02020300000000000000" pitchFamily="18" charset="-122"/>
                <a:ea typeface="Adobe 宋体 Std L" panose="02020300000000000000" pitchFamily="18" charset="-122"/>
              </a:rPr>
              <a:t>用黄</a:t>
            </a:r>
            <a:r>
              <a:rPr lang="zh-CN" altLang="en-US" dirty="0">
                <a:solidFill>
                  <a:srgbClr val="221E1F"/>
                </a:solidFill>
                <a:latin typeface="Adobe 宋体 Std L" panose="02020300000000000000" pitchFamily="18" charset="-122"/>
                <a:ea typeface="Adobe 宋体 Std L" panose="02020300000000000000" pitchFamily="18" charset="-122"/>
              </a:rPr>
              <a:t>庭坚的话来说明：“东坡道人少日学兰亭，故其书姿媚似徐季海。</a:t>
            </a:r>
            <a:r>
              <a:rPr lang="zh-CN" altLang="en-US" dirty="0" smtClean="0">
                <a:solidFill>
                  <a:srgbClr val="221E1F"/>
                </a:solidFill>
                <a:latin typeface="Adobe 宋体 Std L" panose="02020300000000000000" pitchFamily="18" charset="-122"/>
                <a:ea typeface="Adobe 宋体 Std L" panose="02020300000000000000" pitchFamily="18" charset="-122"/>
              </a:rPr>
              <a:t>至酒</a:t>
            </a:r>
            <a:r>
              <a:rPr lang="zh-CN" altLang="en-US" dirty="0">
                <a:solidFill>
                  <a:srgbClr val="221E1F"/>
                </a:solidFill>
                <a:latin typeface="Adobe 宋体 Std L" panose="02020300000000000000" pitchFamily="18" charset="-122"/>
                <a:ea typeface="Adobe 宋体 Std L" panose="02020300000000000000" pitchFamily="18" charset="-122"/>
              </a:rPr>
              <a:t>酣放浪，思忘工拙，字特瘦劲似柳诚悬。中岁喜学颜鲁公、杨疯子书</a:t>
            </a:r>
            <a:r>
              <a:rPr lang="zh-CN" altLang="en-US" dirty="0" smtClean="0">
                <a:solidFill>
                  <a:srgbClr val="221E1F"/>
                </a:solidFill>
                <a:latin typeface="Adobe 宋体 Std L" panose="02020300000000000000" pitchFamily="18" charset="-122"/>
                <a:ea typeface="Adobe 宋体 Std L" panose="02020300000000000000" pitchFamily="18" charset="-122"/>
              </a:rPr>
              <a:t>，其</a:t>
            </a:r>
            <a:r>
              <a:rPr lang="zh-CN" altLang="en-US" dirty="0">
                <a:solidFill>
                  <a:srgbClr val="221E1F"/>
                </a:solidFill>
                <a:latin typeface="Adobe 宋体 Std L" panose="02020300000000000000" pitchFamily="18" charset="-122"/>
                <a:ea typeface="Adobe 宋体 Std L" panose="02020300000000000000" pitchFamily="18" charset="-122"/>
              </a:rPr>
              <a:t>合处不减李北海。至于笔圆而韵胜，挟以文章妙天下，忠义贯日月之气</a:t>
            </a:r>
            <a:r>
              <a:rPr lang="zh-CN" altLang="en-US" dirty="0" smtClean="0">
                <a:solidFill>
                  <a:srgbClr val="221E1F"/>
                </a:solidFill>
                <a:latin typeface="Adobe 宋体 Std L" panose="02020300000000000000" pitchFamily="18" charset="-122"/>
                <a:ea typeface="Adobe 宋体 Std L" panose="02020300000000000000" pitchFamily="18" charset="-122"/>
              </a:rPr>
              <a:t>，本朝</a:t>
            </a:r>
            <a:r>
              <a:rPr lang="zh-CN" altLang="en-US" dirty="0">
                <a:solidFill>
                  <a:srgbClr val="221E1F"/>
                </a:solidFill>
                <a:latin typeface="Adobe 宋体 Std L" panose="02020300000000000000" pitchFamily="18" charset="-122"/>
                <a:ea typeface="Adobe 宋体 Std L" panose="02020300000000000000" pitchFamily="18" charset="-122"/>
              </a:rPr>
              <a:t>善书，自当推为第一”。其作品有</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寒食诗帖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（见图</a:t>
            </a:r>
            <a:r>
              <a:rPr lang="en-US" altLang="zh-CN" dirty="0">
                <a:solidFill>
                  <a:srgbClr val="221E1F"/>
                </a:solidFill>
                <a:latin typeface="Adobe 宋体 Std L" panose="02020300000000000000" pitchFamily="18" charset="-122"/>
                <a:ea typeface="Adobe 宋体 Std L" panose="02020300000000000000" pitchFamily="18" charset="-122"/>
              </a:rPr>
              <a:t>1-7</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醉翁亭</a:t>
            </a:r>
            <a:r>
              <a:rPr lang="zh-CN" altLang="en-US" dirty="0">
                <a:solidFill>
                  <a:srgbClr val="221E1F"/>
                </a:solidFill>
                <a:latin typeface="Adobe 宋体 Std L" panose="02020300000000000000" pitchFamily="18" charset="-122"/>
                <a:ea typeface="Adobe 宋体 Std L" panose="02020300000000000000" pitchFamily="18" charset="-122"/>
              </a:rPr>
              <a:t>记</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，他的书法及其革新精神对后世影响很大</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黄</a:t>
            </a:r>
            <a:r>
              <a:rPr lang="zh-CN" altLang="en-US" dirty="0">
                <a:solidFill>
                  <a:srgbClr val="221E1F"/>
                </a:solidFill>
                <a:latin typeface="Adobe 宋体 Std L" panose="02020300000000000000" pitchFamily="18" charset="-122"/>
                <a:ea typeface="Adobe 宋体 Std L" panose="02020300000000000000" pitchFamily="18" charset="-122"/>
              </a:rPr>
              <a:t>庭坚，字鲁直，号山谷道人，洪州分宁（今江西修水）人。其墨迹</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松风阁寺</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诸上座帖</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等</a:t>
            </a:r>
            <a:r>
              <a:rPr lang="zh-CN" altLang="en-US" dirty="0">
                <a:solidFill>
                  <a:srgbClr val="221E1F"/>
                </a:solidFill>
                <a:latin typeface="Adobe 宋体 Std L" panose="02020300000000000000" pitchFamily="18" charset="-122"/>
                <a:ea typeface="Adobe 宋体 Std L" panose="02020300000000000000" pitchFamily="18" charset="-122"/>
              </a:rPr>
              <a:t>用笔瘦劲，沉着痛快；结体中宫紧缩、四面展开，显得舒展大度，气宇轩昂，很有个性</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米芾</a:t>
            </a:r>
            <a:r>
              <a:rPr lang="zh-CN" altLang="en-US" dirty="0">
                <a:solidFill>
                  <a:srgbClr val="221E1F"/>
                </a:solidFill>
                <a:latin typeface="Adobe 宋体 Std L" panose="02020300000000000000" pitchFamily="18" charset="-122"/>
                <a:ea typeface="Adobe 宋体 Std L" panose="02020300000000000000" pitchFamily="18" charset="-122"/>
              </a:rPr>
              <a:t>，字元章，太原人，后迁居湖北襄阳，官至礼部员外郎，人称“米南宫”。其</a:t>
            </a:r>
            <a:r>
              <a:rPr lang="zh-CN" altLang="en-US" dirty="0" smtClean="0">
                <a:solidFill>
                  <a:srgbClr val="221E1F"/>
                </a:solidFill>
                <a:latin typeface="Adobe 宋体 Std L" panose="02020300000000000000" pitchFamily="18" charset="-122"/>
                <a:ea typeface="Adobe 宋体 Std L" panose="02020300000000000000" pitchFamily="18" charset="-122"/>
              </a:rPr>
              <a:t>书法作品</a:t>
            </a:r>
            <a:r>
              <a:rPr lang="zh-CN" altLang="en-US" dirty="0">
                <a:solidFill>
                  <a:srgbClr val="221E1F"/>
                </a:solidFill>
                <a:latin typeface="Adobe 宋体 Std L" panose="02020300000000000000" pitchFamily="18" charset="-122"/>
                <a:ea typeface="Adobe 宋体 Std L" panose="02020300000000000000" pitchFamily="18" charset="-122"/>
              </a:rPr>
              <a:t>有</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苕溪帖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蜀素帖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虹县帖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等。米字行笔中侧并用，体势倾左，却使人感到</a:t>
            </a:r>
            <a:r>
              <a:rPr lang="zh-CN" altLang="en-US" dirty="0" smtClean="0">
                <a:solidFill>
                  <a:srgbClr val="221E1F"/>
                </a:solidFill>
                <a:latin typeface="Adobe 宋体 Std L" panose="02020300000000000000" pitchFamily="18" charset="-122"/>
                <a:ea typeface="Adobe 宋体 Std L" panose="02020300000000000000" pitchFamily="18" charset="-122"/>
              </a:rPr>
              <a:t>倾而</a:t>
            </a:r>
            <a:r>
              <a:rPr lang="zh-CN" altLang="en-US" dirty="0">
                <a:solidFill>
                  <a:srgbClr val="221E1F"/>
                </a:solidFill>
                <a:latin typeface="Adobe 宋体 Std L" panose="02020300000000000000" pitchFamily="18" charset="-122"/>
                <a:ea typeface="Adobe 宋体 Std L" panose="02020300000000000000" pitchFamily="18" charset="-122"/>
              </a:rPr>
              <a:t>不倒，反得风流倜傥之妙。米芾精于赏鉴，有关书学著作甚丰，如</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书史</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海岳名言</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蔡襄，字君谟，兴化游仙（今福建省）人，官至端明殿学士。他的书法学王羲之、颜真卿</a:t>
            </a:r>
            <a:r>
              <a:rPr lang="zh-CN" altLang="en-US" dirty="0" smtClean="0">
                <a:solidFill>
                  <a:srgbClr val="221E1F"/>
                </a:solidFill>
                <a:latin typeface="Adobe 宋体 Std L" panose="02020300000000000000" pitchFamily="18" charset="-122"/>
                <a:ea typeface="Adobe 宋体 Std L" panose="02020300000000000000" pitchFamily="18" charset="-122"/>
              </a:rPr>
              <a:t>、柳公权</a:t>
            </a:r>
            <a:r>
              <a:rPr lang="zh-CN" altLang="en-US" dirty="0">
                <a:solidFill>
                  <a:srgbClr val="221E1F"/>
                </a:solidFill>
                <a:latin typeface="Adobe 宋体 Std L" panose="02020300000000000000" pitchFamily="18" charset="-122"/>
                <a:ea typeface="Adobe 宋体 Std L" panose="02020300000000000000" pitchFamily="18" charset="-122"/>
              </a:rPr>
              <a:t>，写得浑厚端庄、丰润遒丽。存世作品有</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谢赐御书诗帖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万安桥记</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林禽帖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24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14971" y="234195"/>
            <a:ext cx="2467429" cy="517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9611" y="400126"/>
            <a:ext cx="8287704" cy="4247317"/>
          </a:xfrm>
          <a:prstGeom prst="rect">
            <a:avLst/>
          </a:prstGeom>
        </p:spPr>
        <p:txBody>
          <a:bodyPr wrap="square">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（二）元朝</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元代书法仍沿袭宋朝，“初则宗唐，后则宗晋”，然不出晋唐矩</a:t>
            </a:r>
            <a:r>
              <a:rPr lang="zh-CN" altLang="en-US" dirty="0" smtClean="0">
                <a:solidFill>
                  <a:srgbClr val="221E1F"/>
                </a:solidFill>
                <a:latin typeface="Adobe 宋体 Std L" panose="02020300000000000000" pitchFamily="18" charset="-122"/>
                <a:ea typeface="Adobe 宋体 Std L" panose="02020300000000000000" pitchFamily="18" charset="-122"/>
              </a:rPr>
              <a:t>；自</a:t>
            </a:r>
            <a:r>
              <a:rPr lang="zh-CN" altLang="en-US" dirty="0">
                <a:solidFill>
                  <a:srgbClr val="221E1F"/>
                </a:solidFill>
                <a:latin typeface="Adobe 宋体 Std L" panose="02020300000000000000" pitchFamily="18" charset="-122"/>
                <a:ea typeface="Adobe 宋体 Std L" panose="02020300000000000000" pitchFamily="18" charset="-122"/>
              </a:rPr>
              <a:t>赵孟頫出，元代书法才有了光彩。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赵孟頫，字子昂，号松雪道人，也称“赵文敏”，湖州（今属</a:t>
            </a:r>
            <a:r>
              <a:rPr lang="zh-CN" altLang="en-US" dirty="0" smtClean="0">
                <a:solidFill>
                  <a:srgbClr val="221E1F"/>
                </a:solidFill>
                <a:latin typeface="Adobe 宋体 Std L" panose="02020300000000000000" pitchFamily="18" charset="-122"/>
                <a:ea typeface="Adobe 宋体 Std L" panose="02020300000000000000" pitchFamily="18" charset="-122"/>
              </a:rPr>
              <a:t>浙江省</a:t>
            </a:r>
            <a:r>
              <a:rPr lang="zh-CN" altLang="en-US" dirty="0">
                <a:solidFill>
                  <a:srgbClr val="221E1F"/>
                </a:solidFill>
                <a:latin typeface="Adobe 宋体 Std L" panose="02020300000000000000" pitchFamily="18" charset="-122"/>
                <a:ea typeface="Adobe 宋体 Std L" panose="02020300000000000000" pitchFamily="18" charset="-122"/>
              </a:rPr>
              <a:t>）人。他一生勤于临池，尝临</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兰亭序</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万余本。他诗文书画</a:t>
            </a:r>
            <a:r>
              <a:rPr lang="zh-CN" altLang="en-US" dirty="0" smtClean="0">
                <a:solidFill>
                  <a:srgbClr val="221E1F"/>
                </a:solidFill>
                <a:latin typeface="Adobe 宋体 Std L" panose="02020300000000000000" pitchFamily="18" charset="-122"/>
                <a:ea typeface="Adobe 宋体 Std L" panose="02020300000000000000" pitchFamily="18" charset="-122"/>
              </a:rPr>
              <a:t>兼通</a:t>
            </a:r>
            <a:r>
              <a:rPr lang="zh-CN" altLang="en-US" dirty="0">
                <a:solidFill>
                  <a:srgbClr val="221E1F"/>
                </a:solidFill>
                <a:latin typeface="Adobe 宋体 Std L" panose="02020300000000000000" pitchFamily="18" charset="-122"/>
                <a:ea typeface="Adobe 宋体 Std L" panose="02020300000000000000" pitchFamily="18" charset="-122"/>
              </a:rPr>
              <a:t>，书法各体均善。其成就主要在于行书和楷书，尤其是小楷。他</a:t>
            </a:r>
            <a:r>
              <a:rPr lang="zh-CN" altLang="en-US" dirty="0" smtClean="0">
                <a:solidFill>
                  <a:srgbClr val="221E1F"/>
                </a:solidFill>
                <a:latin typeface="Adobe 宋体 Std L" panose="02020300000000000000" pitchFamily="18" charset="-122"/>
                <a:ea typeface="Adobe 宋体 Std L" panose="02020300000000000000" pitchFamily="18" charset="-122"/>
              </a:rPr>
              <a:t>与欧阳询</a:t>
            </a:r>
            <a:r>
              <a:rPr lang="zh-CN" altLang="en-US" dirty="0">
                <a:solidFill>
                  <a:srgbClr val="221E1F"/>
                </a:solidFill>
                <a:latin typeface="Adobe 宋体 Std L" panose="02020300000000000000" pitchFamily="18" charset="-122"/>
                <a:ea typeface="Adobe 宋体 Std L" panose="02020300000000000000" pitchFamily="18" charset="-122"/>
              </a:rPr>
              <a:t>、颜真卿、柳公权齐名，合称“欧颜柳赵”楷书四大家。赵</a:t>
            </a:r>
            <a:r>
              <a:rPr lang="zh-CN" altLang="en-US" dirty="0" smtClean="0">
                <a:solidFill>
                  <a:srgbClr val="221E1F"/>
                </a:solidFill>
                <a:latin typeface="Adobe 宋体 Std L" panose="02020300000000000000" pitchFamily="18" charset="-122"/>
                <a:ea typeface="Adobe 宋体 Std L" panose="02020300000000000000" pitchFamily="18" charset="-122"/>
              </a:rPr>
              <a:t>字用</a:t>
            </a:r>
            <a:r>
              <a:rPr lang="zh-CN" altLang="en-US" dirty="0">
                <a:solidFill>
                  <a:srgbClr val="221E1F"/>
                </a:solidFill>
                <a:latin typeface="Adobe 宋体 Std L" panose="02020300000000000000" pitchFamily="18" charset="-122"/>
                <a:ea typeface="Adobe 宋体 Std L" panose="02020300000000000000" pitchFamily="18" charset="-122"/>
              </a:rPr>
              <a:t>笔精熟，法度严谨，点画遒美，结体妍丽，具有独特风格，他的</a:t>
            </a:r>
            <a:r>
              <a:rPr lang="zh-CN" altLang="en-US" dirty="0" smtClean="0">
                <a:solidFill>
                  <a:srgbClr val="221E1F"/>
                </a:solidFill>
                <a:latin typeface="Adobe 宋体 Std L" panose="02020300000000000000" pitchFamily="18" charset="-122"/>
                <a:ea typeface="Adobe 宋体 Std L" panose="02020300000000000000" pitchFamily="18" charset="-122"/>
              </a:rPr>
              <a:t>书法</a:t>
            </a:r>
            <a:r>
              <a:rPr lang="zh-CN" altLang="en-US" dirty="0">
                <a:solidFill>
                  <a:srgbClr val="221E1F"/>
                </a:solidFill>
                <a:latin typeface="Adobe 宋体 Std L" panose="02020300000000000000" pitchFamily="18" charset="-122"/>
                <a:ea typeface="Adobe 宋体 Std L" panose="02020300000000000000" pitchFamily="18" charset="-122"/>
              </a:rPr>
              <a:t>的另一大特色是大多从实用角度出发，雅俗共赏。其作品甚多，</a:t>
            </a:r>
            <a:r>
              <a:rPr lang="zh-CN" altLang="en-US" dirty="0" smtClean="0">
                <a:solidFill>
                  <a:srgbClr val="221E1F"/>
                </a:solidFill>
                <a:latin typeface="Adobe 宋体 Std L" panose="02020300000000000000" pitchFamily="18" charset="-122"/>
                <a:ea typeface="Adobe 宋体 Std L" panose="02020300000000000000" pitchFamily="18" charset="-122"/>
              </a:rPr>
              <a:t>如</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仇锷墓碑铭</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三门记</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胆巴碑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（见图</a:t>
            </a:r>
            <a:r>
              <a:rPr lang="en-US" altLang="zh-CN" dirty="0">
                <a:solidFill>
                  <a:srgbClr val="221E1F"/>
                </a:solidFill>
                <a:latin typeface="Adobe 宋体 Std L" panose="02020300000000000000" pitchFamily="18" charset="-122"/>
                <a:ea typeface="Adobe 宋体 Std L" panose="02020300000000000000" pitchFamily="18" charset="-122"/>
              </a:rPr>
              <a:t>1-8</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洛神赋</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妙严</a:t>
            </a:r>
            <a:r>
              <a:rPr lang="zh-CN" altLang="en-US" dirty="0">
                <a:solidFill>
                  <a:srgbClr val="221E1F"/>
                </a:solidFill>
                <a:latin typeface="Adobe 宋体 Std L" panose="02020300000000000000" pitchFamily="18" charset="-122"/>
                <a:ea typeface="Adobe 宋体 Std L" panose="02020300000000000000" pitchFamily="18" charset="-122"/>
              </a:rPr>
              <a:t>寺记</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及大量的书札。</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34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53715" y="410709"/>
            <a:ext cx="2801256" cy="5227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p:nvPr/>
        </p:nvSpPr>
        <p:spPr>
          <a:xfrm>
            <a:off x="478925" y="3429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六、明清书法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9" name="矩形 8"/>
          <p:cNvSpPr/>
          <p:nvPr/>
        </p:nvSpPr>
        <p:spPr>
          <a:xfrm>
            <a:off x="478925" y="564496"/>
            <a:ext cx="10914788" cy="3000821"/>
          </a:xfrm>
          <a:prstGeom prst="rect">
            <a:avLst/>
          </a:prstGeom>
        </p:spPr>
        <p:txBody>
          <a:bodyPr wrap="square">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（一）明朝</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明代书法秉承前代，帖学大行，束于碑刻，囿于守旧，加上科举取士的影响，于是衍</a:t>
            </a:r>
            <a:r>
              <a:rPr lang="zh-CN" altLang="en-US" dirty="0" smtClean="0">
                <a:solidFill>
                  <a:srgbClr val="221E1F"/>
                </a:solidFill>
                <a:latin typeface="Adobe 宋体 Std L" panose="02020300000000000000" pitchFamily="18" charset="-122"/>
                <a:ea typeface="Adobe 宋体 Std L" panose="02020300000000000000" pitchFamily="18" charset="-122"/>
              </a:rPr>
              <a:t>出千</a:t>
            </a:r>
            <a:r>
              <a:rPr lang="zh-CN" altLang="en-US" dirty="0">
                <a:solidFill>
                  <a:srgbClr val="221E1F"/>
                </a:solidFill>
                <a:latin typeface="Adobe 宋体 Std L" panose="02020300000000000000" pitchFamily="18" charset="-122"/>
                <a:ea typeface="Adobe 宋体 Std L" panose="02020300000000000000" pitchFamily="18" charset="-122"/>
              </a:rPr>
              <a:t>人一面、一字万同的“台阁体”。明初堪称大家的“三宋”，均未摆脱当时妩媚书风的影响</a:t>
            </a:r>
            <a:r>
              <a:rPr lang="zh-CN" altLang="en-US" dirty="0" smtClean="0">
                <a:solidFill>
                  <a:srgbClr val="221E1F"/>
                </a:solidFill>
                <a:latin typeface="Adobe 宋体 Std L" panose="02020300000000000000" pitchFamily="18" charset="-122"/>
                <a:ea typeface="Adobe 宋体 Std L" panose="02020300000000000000" pitchFamily="18" charset="-122"/>
              </a:rPr>
              <a:t>。然而</a:t>
            </a:r>
            <a:r>
              <a:rPr lang="zh-CN" altLang="en-US" dirty="0">
                <a:solidFill>
                  <a:srgbClr val="221E1F"/>
                </a:solidFill>
                <a:latin typeface="Adobe 宋体 Std L" panose="02020300000000000000" pitchFamily="18" charset="-122"/>
                <a:ea typeface="Adobe 宋体 Std L" panose="02020300000000000000" pitchFamily="18" charset="-122"/>
              </a:rPr>
              <a:t>，浑厚的帖学素养也造就了一代上追晋唐、力图革新的书法家，祝允明、文徴明、</a:t>
            </a:r>
            <a:r>
              <a:rPr lang="zh-CN" altLang="en-US" dirty="0" smtClean="0">
                <a:solidFill>
                  <a:srgbClr val="221E1F"/>
                </a:solidFill>
                <a:latin typeface="Adobe 宋体 Std L" panose="02020300000000000000" pitchFamily="18" charset="-122"/>
                <a:ea typeface="Adobe 宋体 Std L" panose="02020300000000000000" pitchFamily="18" charset="-122"/>
              </a:rPr>
              <a:t>董其昌</a:t>
            </a:r>
            <a:r>
              <a:rPr lang="zh-CN" altLang="en-US" dirty="0">
                <a:solidFill>
                  <a:srgbClr val="221E1F"/>
                </a:solidFill>
                <a:latin typeface="Adobe 宋体 Std L" panose="02020300000000000000" pitchFamily="18" charset="-122"/>
                <a:ea typeface="Adobe 宋体 Std L" panose="02020300000000000000" pitchFamily="18" charset="-122"/>
              </a:rPr>
              <a:t>便是其中突出的代表。</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祝允明，字希哲，号枝山，长洲（今江苏吴县）人。相传他</a:t>
            </a: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岁时就能写径尺大字。</a:t>
            </a:r>
            <a:r>
              <a:rPr lang="zh-CN" altLang="en-US" dirty="0" smtClean="0">
                <a:solidFill>
                  <a:srgbClr val="221E1F"/>
                </a:solidFill>
                <a:latin typeface="Adobe 宋体 Std L" panose="02020300000000000000" pitchFamily="18" charset="-122"/>
                <a:ea typeface="Adobe 宋体 Std L" panose="02020300000000000000" pitchFamily="18" charset="-122"/>
              </a:rPr>
              <a:t>其小楷</a:t>
            </a:r>
            <a:r>
              <a:rPr lang="zh-CN" altLang="en-US" dirty="0">
                <a:solidFill>
                  <a:srgbClr val="221E1F"/>
                </a:solidFill>
                <a:latin typeface="Adobe 宋体 Std L" panose="02020300000000000000" pitchFamily="18" charset="-122"/>
                <a:ea typeface="Adobe 宋体 Std L" panose="02020300000000000000" pitchFamily="18" charset="-122"/>
              </a:rPr>
              <a:t>学钟王，清劲古秀，自成风格；草书学怀素、黄山谷，烂漫纵逸，气势豪迈。其代表作有</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出师表</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赤壁赋</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黄庭经</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44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290629" y="3839482"/>
            <a:ext cx="1727200" cy="2904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78925" y="3478880"/>
            <a:ext cx="9811704" cy="3416320"/>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文徴明，原名壁，字征明，后以字为名，号衡山居士，长洲（今江苏吴县）人。书法与祝允明齐名，精工小楷，楷法钟王，字体博宽舒展，谨严浑朴。他早年在生员岁考时，因字写得不好，不能参加乡试，这促使他发奋练字，从此每天临习</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千字文</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一遍。果然，功夫不负有心人，他的书法取得了卓著的成就，达到了“可比肩赵文敏”“神理超妙”的艺术境界。其代表作有</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离骚</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赤壁赋</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滕王阁序</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董其昌，字玄宰，号香光居士，华亭（今上海淞江县）人。官至南京礼部尚书，世称“董香光”。他书画兼能，尤擅行草书，作品有</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行草书卷</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琵琶行</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等。其书法圆劲苍秀，结构森严，布白疏宕闲逸。如图</a:t>
            </a:r>
            <a:r>
              <a:rPr lang="en-US" altLang="zh-CN" dirty="0">
                <a:solidFill>
                  <a:srgbClr val="221E1F"/>
                </a:solidFill>
                <a:latin typeface="Adobe 宋体 Std L" panose="02020300000000000000" pitchFamily="18" charset="-122"/>
                <a:ea typeface="Adobe 宋体 Std L" panose="02020300000000000000" pitchFamily="18" charset="-122"/>
              </a:rPr>
              <a:t>1-9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8925" y="172611"/>
            <a:ext cx="10914788" cy="5909310"/>
          </a:xfrm>
          <a:prstGeom prst="rect">
            <a:avLst/>
          </a:prstGeom>
        </p:spPr>
        <p:txBody>
          <a:bodyPr wrap="square">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（二）</a:t>
            </a:r>
            <a:r>
              <a:rPr lang="zh-CN" altLang="en-US" b="1" dirty="0" smtClean="0">
                <a:solidFill>
                  <a:srgbClr val="221E1F"/>
                </a:solidFill>
                <a:latin typeface="Adobe 宋体 Std L" panose="02020300000000000000" pitchFamily="18" charset="-122"/>
                <a:ea typeface="Adobe 宋体 Std L" panose="02020300000000000000" pitchFamily="18" charset="-122"/>
              </a:rPr>
              <a:t>清朝</a:t>
            </a:r>
            <a:endParaRPr lang="en-US" altLang="zh-CN" b="1"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清前期书坛，一部分由明入清的书家受到国家破灭、民族</a:t>
            </a:r>
            <a:r>
              <a:rPr lang="zh-CN" altLang="en-US" dirty="0" smtClean="0">
                <a:solidFill>
                  <a:srgbClr val="221E1F"/>
                </a:solidFill>
                <a:latin typeface="Adobe 宋体 Std L" panose="02020300000000000000" pitchFamily="18" charset="-122"/>
                <a:ea typeface="Adobe 宋体 Std L" panose="02020300000000000000" pitchFamily="18" charset="-122"/>
              </a:rPr>
              <a:t>沦亡的</a:t>
            </a:r>
            <a:r>
              <a:rPr lang="zh-CN" altLang="en-US" dirty="0">
                <a:solidFill>
                  <a:srgbClr val="221E1F"/>
                </a:solidFill>
                <a:latin typeface="Adobe 宋体 Std L" panose="02020300000000000000" pitchFamily="18" charset="-122"/>
                <a:ea typeface="Adobe 宋体 Std L" panose="02020300000000000000" pitchFamily="18" charset="-122"/>
              </a:rPr>
              <a:t>巨大冲击，心理陷入极度苦闷之中，于是借助明末书坛反传统精神</a:t>
            </a:r>
            <a:r>
              <a:rPr lang="zh-CN" altLang="en-US" dirty="0" smtClean="0">
                <a:solidFill>
                  <a:srgbClr val="221E1F"/>
                </a:solidFill>
                <a:latin typeface="Adobe 宋体 Std L" panose="02020300000000000000" pitchFamily="18" charset="-122"/>
                <a:ea typeface="Adobe 宋体 Std L" panose="02020300000000000000" pitchFamily="18" charset="-122"/>
              </a:rPr>
              <a:t>，以</a:t>
            </a:r>
            <a:r>
              <a:rPr lang="zh-CN" altLang="en-US" dirty="0">
                <a:solidFill>
                  <a:srgbClr val="221E1F"/>
                </a:solidFill>
                <a:latin typeface="Adobe 宋体 Std L" panose="02020300000000000000" pitchFamily="18" charset="-122"/>
                <a:ea typeface="Adobe 宋体 Std L" panose="02020300000000000000" pitchFamily="18" charset="-122"/>
              </a:rPr>
              <a:t>书法的形式，把压抑的情感表现出来，在行草方面取得了巨大成就</a:t>
            </a:r>
            <a:r>
              <a:rPr lang="zh-CN" altLang="en-US" dirty="0" smtClean="0">
                <a:solidFill>
                  <a:srgbClr val="221E1F"/>
                </a:solidFill>
                <a:latin typeface="Adobe 宋体 Std L" panose="02020300000000000000" pitchFamily="18" charset="-122"/>
                <a:ea typeface="Adobe 宋体 Std L" panose="02020300000000000000" pitchFamily="18" charset="-122"/>
              </a:rPr>
              <a:t>。代表</a:t>
            </a:r>
            <a:r>
              <a:rPr lang="zh-CN" altLang="en-US" dirty="0">
                <a:solidFill>
                  <a:srgbClr val="221E1F"/>
                </a:solidFill>
                <a:latin typeface="Adobe 宋体 Std L" panose="02020300000000000000" pitchFamily="18" charset="-122"/>
                <a:ea typeface="Adobe 宋体 Std L" panose="02020300000000000000" pitchFamily="18" charset="-122"/>
              </a:rPr>
              <a:t>书家为王铎和傅山。</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王铎，字觉斯，河南孟津人，初学二王，又参以颜真卿，米芾</a:t>
            </a:r>
            <a:r>
              <a:rPr lang="zh-CN" altLang="en-US" dirty="0" smtClean="0">
                <a:solidFill>
                  <a:srgbClr val="221E1F"/>
                </a:solidFill>
                <a:latin typeface="Adobe 宋体 Std L" panose="02020300000000000000" pitchFamily="18" charset="-122"/>
                <a:ea typeface="Adobe 宋体 Std L" panose="02020300000000000000" pitchFamily="18" charset="-122"/>
              </a:rPr>
              <a:t>。用</a:t>
            </a:r>
            <a:r>
              <a:rPr lang="zh-CN" altLang="en-US" dirty="0">
                <a:solidFill>
                  <a:srgbClr val="221E1F"/>
                </a:solidFill>
                <a:latin typeface="Adobe 宋体 Std L" panose="02020300000000000000" pitchFamily="18" charset="-122"/>
                <a:ea typeface="Adobe 宋体 Std L" panose="02020300000000000000" pitchFamily="18" charset="-122"/>
              </a:rPr>
              <a:t>笔恣肆奔放，能纵能敛，结体奇拙险怪，纵横欹侧，错落有致</a:t>
            </a:r>
            <a:r>
              <a:rPr lang="zh-CN" altLang="en-US" dirty="0" smtClean="0">
                <a:solidFill>
                  <a:srgbClr val="221E1F"/>
                </a:solidFill>
                <a:latin typeface="Adobe 宋体 Std L" panose="02020300000000000000" pitchFamily="18" charset="-122"/>
                <a:ea typeface="Adobe 宋体 Std L" panose="02020300000000000000" pitchFamily="18" charset="-122"/>
              </a:rPr>
              <a:t>，点</a:t>
            </a:r>
            <a:r>
              <a:rPr lang="zh-CN" altLang="en-US" dirty="0">
                <a:solidFill>
                  <a:srgbClr val="221E1F"/>
                </a:solidFill>
                <a:latin typeface="Adobe 宋体 Std L" panose="02020300000000000000" pitchFamily="18" charset="-122"/>
                <a:ea typeface="Adobe 宋体 Std L" panose="02020300000000000000" pitchFamily="18" charset="-122"/>
              </a:rPr>
              <a:t>画缠绕，章法参差，再加上涨墨法的运用，形成险劲沉着，</a:t>
            </a:r>
            <a:r>
              <a:rPr lang="zh-CN" altLang="en-US" dirty="0" smtClean="0">
                <a:solidFill>
                  <a:srgbClr val="221E1F"/>
                </a:solidFill>
                <a:latin typeface="Adobe 宋体 Std L" panose="02020300000000000000" pitchFamily="18" charset="-122"/>
                <a:ea typeface="Adobe 宋体 Std L" panose="02020300000000000000" pitchFamily="18" charset="-122"/>
              </a:rPr>
              <a:t>纵横跌宕</a:t>
            </a:r>
            <a:r>
              <a:rPr lang="zh-CN" altLang="en-US" dirty="0">
                <a:solidFill>
                  <a:srgbClr val="221E1F"/>
                </a:solidFill>
                <a:latin typeface="Adobe 宋体 Std L" panose="02020300000000000000" pitchFamily="18" charset="-122"/>
                <a:ea typeface="Adobe 宋体 Std L" panose="02020300000000000000" pitchFamily="18" charset="-122"/>
              </a:rPr>
              <a:t>的风格，代表作有</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自书诗卷</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傅</a:t>
            </a:r>
            <a:r>
              <a:rPr lang="zh-CN" altLang="en-US" dirty="0">
                <a:solidFill>
                  <a:srgbClr val="221E1F"/>
                </a:solidFill>
                <a:latin typeface="Adobe 宋体 Std L" panose="02020300000000000000" pitchFamily="18" charset="-122"/>
                <a:ea typeface="Adobe 宋体 Std L" panose="02020300000000000000" pitchFamily="18" charset="-122"/>
              </a:rPr>
              <a:t>山，字青主，山西阳曲人，为人刚正，重气节，明亡后，</a:t>
            </a:r>
            <a:r>
              <a:rPr lang="zh-CN" altLang="en-US" dirty="0" smtClean="0">
                <a:solidFill>
                  <a:srgbClr val="221E1F"/>
                </a:solidFill>
                <a:latin typeface="Adobe 宋体 Std L" panose="02020300000000000000" pitchFamily="18" charset="-122"/>
                <a:ea typeface="Adobe 宋体 Std L" panose="02020300000000000000" pitchFamily="18" charset="-122"/>
              </a:rPr>
              <a:t>抵死</a:t>
            </a:r>
            <a:r>
              <a:rPr lang="zh-CN" altLang="en-US" dirty="0">
                <a:solidFill>
                  <a:srgbClr val="221E1F"/>
                </a:solidFill>
                <a:latin typeface="Adobe 宋体 Std L" panose="02020300000000000000" pitchFamily="18" charset="-122"/>
                <a:ea typeface="Adobe 宋体 Std L" panose="02020300000000000000" pitchFamily="18" charset="-122"/>
              </a:rPr>
              <a:t>不肯仕清。书法风格与王铎相近，主要贡献在于他提出的美学</a:t>
            </a:r>
            <a:r>
              <a:rPr lang="zh-CN" altLang="en-US" dirty="0" smtClean="0">
                <a:solidFill>
                  <a:srgbClr val="221E1F"/>
                </a:solidFill>
                <a:latin typeface="Adobe 宋体 Std L" panose="02020300000000000000" pitchFamily="18" charset="-122"/>
                <a:ea typeface="Adobe 宋体 Std L" panose="02020300000000000000" pitchFamily="18" charset="-122"/>
              </a:rPr>
              <a:t>主张</a:t>
            </a:r>
            <a:r>
              <a:rPr lang="zh-CN" altLang="en-US" dirty="0">
                <a:solidFill>
                  <a:srgbClr val="221E1F"/>
                </a:solidFill>
                <a:latin typeface="Adobe 宋体 Std L" panose="02020300000000000000" pitchFamily="18" charset="-122"/>
                <a:ea typeface="Adobe 宋体 Std L" panose="02020300000000000000" pitchFamily="18" charset="-122"/>
              </a:rPr>
              <a:t>“宁拙毋巧，宁丑毋媚，宁支离毋轻滑，宁真率毋安排”，这</a:t>
            </a:r>
            <a:r>
              <a:rPr lang="zh-CN" altLang="en-US" dirty="0" smtClean="0">
                <a:solidFill>
                  <a:srgbClr val="221E1F"/>
                </a:solidFill>
                <a:latin typeface="Adobe 宋体 Std L" panose="02020300000000000000" pitchFamily="18" charset="-122"/>
                <a:ea typeface="Adobe 宋体 Std L" panose="02020300000000000000" pitchFamily="18" charset="-122"/>
              </a:rPr>
              <a:t>一理论</a:t>
            </a:r>
            <a:r>
              <a:rPr lang="zh-CN" altLang="en-US" dirty="0">
                <a:solidFill>
                  <a:srgbClr val="221E1F"/>
                </a:solidFill>
                <a:latin typeface="Adobe 宋体 Std L" panose="02020300000000000000" pitchFamily="18" charset="-122"/>
                <a:ea typeface="Adobe 宋体 Std L" panose="02020300000000000000" pitchFamily="18" charset="-122"/>
              </a:rPr>
              <a:t>具划时代的意义，为清代碑学指明了方向，这种方向影响了清代</a:t>
            </a:r>
            <a:r>
              <a:rPr lang="en-US" altLang="zh-CN" dirty="0">
                <a:solidFill>
                  <a:srgbClr val="221E1F"/>
                </a:solidFill>
                <a:latin typeface="Adobe 宋体 Std L" panose="02020300000000000000" pitchFamily="18" charset="-122"/>
                <a:ea typeface="Adobe 宋体 Std L" panose="02020300000000000000" pitchFamily="18" charset="-122"/>
              </a:rPr>
              <a:t>300 </a:t>
            </a:r>
            <a:r>
              <a:rPr lang="zh-CN" altLang="en-US" dirty="0">
                <a:solidFill>
                  <a:srgbClr val="221E1F"/>
                </a:solidFill>
                <a:latin typeface="Adobe 宋体 Std L" panose="02020300000000000000" pitchFamily="18" charset="-122"/>
                <a:ea typeface="Adobe 宋体 Std L" panose="02020300000000000000" pitchFamily="18" charset="-122"/>
              </a:rPr>
              <a:t>多年的书法发展。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清代书坛，以乾嘉时代为界限，可划分为前后两个时期，前期为帖学期，后期为碑学期</a:t>
            </a:r>
            <a:r>
              <a:rPr lang="zh-CN" altLang="en-US" dirty="0" smtClean="0">
                <a:solidFill>
                  <a:srgbClr val="221E1F"/>
                </a:solidFill>
                <a:latin typeface="Adobe 宋体 Std L" panose="02020300000000000000" pitchFamily="18" charset="-122"/>
                <a:ea typeface="Adobe 宋体 Std L" panose="02020300000000000000" pitchFamily="18" charset="-122"/>
              </a:rPr>
              <a:t>。中叶</a:t>
            </a:r>
            <a:r>
              <a:rPr lang="zh-CN" altLang="en-US" dirty="0">
                <a:solidFill>
                  <a:srgbClr val="221E1F"/>
                </a:solidFill>
                <a:latin typeface="Adobe 宋体 Std L" panose="02020300000000000000" pitchFamily="18" charset="-122"/>
                <a:ea typeface="Adobe 宋体 Std L" panose="02020300000000000000" pitchFamily="18" charset="-122"/>
              </a:rPr>
              <a:t>碑学的兴起，打破了宋、元、明以来的帖学垄断，使长期衰微的篆、隶、北魏书法在</a:t>
            </a:r>
            <a:r>
              <a:rPr lang="zh-CN" altLang="en-US" dirty="0" smtClean="0">
                <a:solidFill>
                  <a:srgbClr val="221E1F"/>
                </a:solidFill>
                <a:latin typeface="Adobe 宋体 Std L" panose="02020300000000000000" pitchFamily="18" charset="-122"/>
                <a:ea typeface="Adobe 宋体 Std L" panose="02020300000000000000" pitchFamily="18" charset="-122"/>
              </a:rPr>
              <a:t>清代</a:t>
            </a:r>
            <a:r>
              <a:rPr lang="zh-CN" altLang="en-US" dirty="0">
                <a:solidFill>
                  <a:srgbClr val="221E1F"/>
                </a:solidFill>
                <a:latin typeface="Adobe 宋体 Std L" panose="02020300000000000000" pitchFamily="18" charset="-122"/>
                <a:ea typeface="Adobe 宋体 Std L" panose="02020300000000000000" pitchFamily="18" charset="-122"/>
              </a:rPr>
              <a:t>书坛上重放异彩。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清初书法仍沿明习，盛行帖学，不出董、赵范围，同时受科举考试的束缚，因而重复</a:t>
            </a:r>
            <a:r>
              <a:rPr lang="zh-CN" altLang="en-US" dirty="0" smtClean="0">
                <a:solidFill>
                  <a:srgbClr val="221E1F"/>
                </a:solidFill>
                <a:latin typeface="Adobe 宋体 Std L" panose="02020300000000000000" pitchFamily="18" charset="-122"/>
                <a:ea typeface="Adobe 宋体 Std L" panose="02020300000000000000" pitchFamily="18" charset="-122"/>
              </a:rPr>
              <a:t>了明代</a:t>
            </a:r>
            <a:r>
              <a:rPr lang="zh-CN" altLang="en-US" dirty="0">
                <a:solidFill>
                  <a:srgbClr val="221E1F"/>
                </a:solidFill>
                <a:latin typeface="Adobe 宋体 Std L" panose="02020300000000000000" pitchFamily="18" charset="-122"/>
                <a:ea typeface="Adobe 宋体 Std L" panose="02020300000000000000" pitchFamily="18" charset="-122"/>
              </a:rPr>
              <a:t>书法的老路，形成与“台阁体”一脉相承的“馆阁体”</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8925" y="619124"/>
            <a:ext cx="7823246" cy="5078313"/>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郑燮，号板桥，江苏兴化人。他是画史上有名的“扬州八怪”之一，其书法独辟蹊径</a:t>
            </a:r>
            <a:r>
              <a:rPr lang="zh-CN" altLang="en-US" dirty="0" smtClean="0">
                <a:solidFill>
                  <a:srgbClr val="221E1F"/>
                </a:solidFill>
                <a:latin typeface="Adobe 宋体 Std L" panose="02020300000000000000" pitchFamily="18" charset="-122"/>
                <a:ea typeface="Adobe 宋体 Std L" panose="02020300000000000000" pitchFamily="18" charset="-122"/>
              </a:rPr>
              <a:t>，糅合</a:t>
            </a:r>
            <a:r>
              <a:rPr lang="zh-CN" altLang="en-US" dirty="0">
                <a:solidFill>
                  <a:srgbClr val="221E1F"/>
                </a:solidFill>
                <a:latin typeface="Adobe 宋体 Std L" panose="02020300000000000000" pitchFamily="18" charset="-122"/>
                <a:ea typeface="Adobe 宋体 Std L" panose="02020300000000000000" pitchFamily="18" charset="-122"/>
              </a:rPr>
              <a:t>篆、隶、楷、行、草各体，掺杂绘兰画竹之法，体貌奇诡，似斜反正，然又“奇”而不“怪”</a:t>
            </a:r>
            <a:r>
              <a:rPr lang="zh-CN" altLang="en-US" dirty="0" smtClean="0">
                <a:solidFill>
                  <a:srgbClr val="221E1F"/>
                </a:solidFill>
                <a:latin typeface="Adobe 宋体 Std L" panose="02020300000000000000" pitchFamily="18" charset="-122"/>
                <a:ea typeface="Adobe 宋体 Std L" panose="02020300000000000000" pitchFamily="18" charset="-122"/>
              </a:rPr>
              <a:t>，他</a:t>
            </a:r>
            <a:r>
              <a:rPr lang="zh-CN" altLang="en-US" dirty="0">
                <a:solidFill>
                  <a:srgbClr val="221E1F"/>
                </a:solidFill>
                <a:latin typeface="Adobe 宋体 Std L" panose="02020300000000000000" pitchFamily="18" charset="-122"/>
                <a:ea typeface="Adobe 宋体 Std L" panose="02020300000000000000" pitchFamily="18" charset="-122"/>
              </a:rPr>
              <a:t>自称为“六分半”书。其章法别具特色，被人称为“乱石铺街”。</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清代中叶，出土碑版渐多，金石考据之学盛行，很快兴起碑学之风。于是书家崇汉魏</a:t>
            </a:r>
            <a:r>
              <a:rPr lang="zh-CN" altLang="en-US" dirty="0" smtClean="0">
                <a:solidFill>
                  <a:srgbClr val="221E1F"/>
                </a:solidFill>
                <a:latin typeface="Adobe 宋体 Std L" panose="02020300000000000000" pitchFamily="18" charset="-122"/>
                <a:ea typeface="Adobe 宋体 Std L" panose="02020300000000000000" pitchFamily="18" charset="-122"/>
              </a:rPr>
              <a:t>，追</a:t>
            </a:r>
            <a:r>
              <a:rPr lang="zh-CN" altLang="en-US" dirty="0">
                <a:solidFill>
                  <a:srgbClr val="221E1F"/>
                </a:solidFill>
                <a:latin typeface="Adobe 宋体 Std L" panose="02020300000000000000" pitchFamily="18" charset="-122"/>
                <a:ea typeface="Adobe 宋体 Std L" panose="02020300000000000000" pitchFamily="18" charset="-122"/>
              </a:rPr>
              <a:t>周秦，由唐碑上溯六朝碑版，到秦篆古籀，探索一条从原始古碑中求新趣的艺术捷径，</a:t>
            </a:r>
            <a:r>
              <a:rPr lang="zh-CN" altLang="en-US" dirty="0" smtClean="0">
                <a:solidFill>
                  <a:srgbClr val="221E1F"/>
                </a:solidFill>
                <a:latin typeface="Adobe 宋体 Std L" panose="02020300000000000000" pitchFamily="18" charset="-122"/>
                <a:ea typeface="Adobe 宋体 Std L" panose="02020300000000000000" pitchFamily="18" charset="-122"/>
              </a:rPr>
              <a:t>从而</a:t>
            </a:r>
            <a:r>
              <a:rPr lang="zh-CN" altLang="en-US" dirty="0">
                <a:solidFill>
                  <a:srgbClr val="221E1F"/>
                </a:solidFill>
                <a:latin typeface="Adobe 宋体 Std L" panose="02020300000000000000" pitchFamily="18" charset="-122"/>
                <a:ea typeface="Adobe 宋体 Std L" panose="02020300000000000000" pitchFamily="18" charset="-122"/>
              </a:rPr>
              <a:t>登上篆隶的高峰</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邓石如</a:t>
            </a:r>
            <a:r>
              <a:rPr lang="zh-CN" altLang="en-US" dirty="0">
                <a:solidFill>
                  <a:srgbClr val="221E1F"/>
                </a:solidFill>
                <a:latin typeface="Adobe 宋体 Std L" panose="02020300000000000000" pitchFamily="18" charset="-122"/>
                <a:ea typeface="Adobe 宋体 Std L" panose="02020300000000000000" pitchFamily="18" charset="-122"/>
              </a:rPr>
              <a:t>，安徽怀宁人。他出身清贫，学书勤奋，四体皆工，尤以篆隶出类拔萃。他从</a:t>
            </a:r>
            <a:r>
              <a:rPr lang="zh-CN" altLang="en-US" dirty="0" smtClean="0">
                <a:solidFill>
                  <a:srgbClr val="221E1F"/>
                </a:solidFill>
                <a:latin typeface="Adobe 宋体 Std L" panose="02020300000000000000" pitchFamily="18" charset="-122"/>
                <a:ea typeface="Adobe 宋体 Std L" panose="02020300000000000000" pitchFamily="18" charset="-122"/>
              </a:rPr>
              <a:t>金石碑</a:t>
            </a:r>
            <a:r>
              <a:rPr lang="zh-CN" altLang="en-US" dirty="0">
                <a:solidFill>
                  <a:srgbClr val="221E1F"/>
                </a:solidFill>
                <a:latin typeface="Adobe 宋体 Std L" panose="02020300000000000000" pitchFamily="18" charset="-122"/>
                <a:ea typeface="Adobe 宋体 Std L" panose="02020300000000000000" pitchFamily="18" charset="-122"/>
              </a:rPr>
              <a:t>版入手，运碑入帖，将隶意掺入篆法，笔势流畅、沉雄朴厚，使篆书衰落数百年之后</a:t>
            </a:r>
            <a:r>
              <a:rPr lang="zh-CN" altLang="en-US" dirty="0" smtClean="0">
                <a:solidFill>
                  <a:srgbClr val="221E1F"/>
                </a:solidFill>
                <a:latin typeface="Adobe 宋体 Std L" panose="02020300000000000000" pitchFamily="18" charset="-122"/>
                <a:ea typeface="Adobe 宋体 Std L" panose="02020300000000000000" pitchFamily="18" charset="-122"/>
              </a:rPr>
              <a:t>又重放</a:t>
            </a:r>
            <a:r>
              <a:rPr lang="zh-CN" altLang="en-US" dirty="0">
                <a:solidFill>
                  <a:srgbClr val="221E1F"/>
                </a:solidFill>
                <a:latin typeface="Adobe 宋体 Std L" panose="02020300000000000000" pitchFamily="18" charset="-122"/>
                <a:ea typeface="Adobe 宋体 Std L" panose="02020300000000000000" pitchFamily="18" charset="-122"/>
              </a:rPr>
              <a:t>异彩，开创了碑帖并重的新路。他的作品被尊为碑学的典范。如图</a:t>
            </a:r>
            <a:r>
              <a:rPr lang="en-US" altLang="zh-CN" dirty="0">
                <a:solidFill>
                  <a:srgbClr val="221E1F"/>
                </a:solidFill>
                <a:latin typeface="Adobe 宋体 Std L" panose="02020300000000000000" pitchFamily="18" charset="-122"/>
                <a:ea typeface="Adobe 宋体 Std L" panose="02020300000000000000" pitchFamily="18" charset="-122"/>
              </a:rPr>
              <a:t>1-10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晚清书坛，成就最高的首数吴昌硕。</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3" name="矩形 2"/>
          <p:cNvSpPr/>
          <p:nvPr/>
        </p:nvSpPr>
        <p:spPr>
          <a:xfrm>
            <a:off x="478925" y="7081411"/>
            <a:ext cx="10914788" cy="1754326"/>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吴昌硕，浙江安吉人，以诗、书、画、印四绝雄世当代。书</a:t>
            </a:r>
            <a:r>
              <a:rPr lang="zh-CN" altLang="en-US" dirty="0" smtClean="0">
                <a:solidFill>
                  <a:srgbClr val="221E1F"/>
                </a:solidFill>
                <a:latin typeface="Adobe 宋体 Std L" panose="02020300000000000000" pitchFamily="18" charset="-122"/>
                <a:ea typeface="Adobe 宋体 Std L" panose="02020300000000000000" pitchFamily="18" charset="-122"/>
              </a:rPr>
              <a:t>工诸</a:t>
            </a:r>
            <a:r>
              <a:rPr lang="zh-CN" altLang="en-US" dirty="0">
                <a:solidFill>
                  <a:srgbClr val="221E1F"/>
                </a:solidFill>
                <a:latin typeface="Adobe 宋体 Std L" panose="02020300000000000000" pitchFamily="18" charset="-122"/>
                <a:ea typeface="Adobe 宋体 Std L" panose="02020300000000000000" pitchFamily="18" charset="-122"/>
              </a:rPr>
              <a:t>体，尤以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石鼓文</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著称，他写的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石鼓文</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是清代篆书的高峰</a:t>
            </a:r>
            <a:r>
              <a:rPr lang="zh-CN" altLang="en-US" dirty="0" smtClean="0">
                <a:solidFill>
                  <a:srgbClr val="221E1F"/>
                </a:solidFill>
                <a:latin typeface="Adobe 宋体 Std L" panose="02020300000000000000" pitchFamily="18" charset="-122"/>
                <a:ea typeface="Adobe 宋体 Std L" panose="02020300000000000000" pitchFamily="18" charset="-122"/>
              </a:rPr>
              <a:t>，他</a:t>
            </a:r>
            <a:r>
              <a:rPr lang="zh-CN" altLang="en-US" dirty="0">
                <a:solidFill>
                  <a:srgbClr val="221E1F"/>
                </a:solidFill>
                <a:latin typeface="Adobe 宋体 Std L" panose="02020300000000000000" pitchFamily="18" charset="-122"/>
                <a:ea typeface="Adobe 宋体 Std L" panose="02020300000000000000" pitchFamily="18" charset="-122"/>
              </a:rPr>
              <a:t>的大篆充满活力，线条圆实又有残破感，最具金石气，结体欹侧</a:t>
            </a:r>
            <a:r>
              <a:rPr lang="zh-CN" altLang="en-US" dirty="0" smtClean="0">
                <a:solidFill>
                  <a:srgbClr val="221E1F"/>
                </a:solidFill>
                <a:latin typeface="Adobe 宋体 Std L" panose="02020300000000000000" pitchFamily="18" charset="-122"/>
                <a:ea typeface="Adobe 宋体 Std L" panose="02020300000000000000" pitchFamily="18" charset="-122"/>
              </a:rPr>
              <a:t>，章法</a:t>
            </a:r>
            <a:r>
              <a:rPr lang="zh-CN" altLang="en-US" dirty="0">
                <a:solidFill>
                  <a:srgbClr val="221E1F"/>
                </a:solidFill>
                <a:latin typeface="Adobe 宋体 Std L" panose="02020300000000000000" pitchFamily="18" charset="-122"/>
                <a:ea typeface="Adobe 宋体 Std L" panose="02020300000000000000" pitchFamily="18" charset="-122"/>
              </a:rPr>
              <a:t>飞动。他老辣苍健的笔墨充满霸气，浑厚大雅的格调比秦朝的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石鼓文</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还具有魅力。他将最静态的篆书写得有灵动之感，有抒情之意。</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54262" y="619124"/>
            <a:ext cx="2339451" cy="463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8925" y="619124"/>
            <a:ext cx="10914788" cy="3831818"/>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吴昌硕，浙江安吉人，以诗、书、画、印四绝雄世当代。书工诸体，尤以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石鼓文</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著称，他写的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石鼓文</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是清代篆书的高峰，他的大篆充满活力，线条圆实又有残破感，最具金石气，结体欹侧，章法飞动。他老辣苍健的笔墨充满霸气，浑厚大雅的格调比秦朝的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石鼓文</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还具有魅力。他将最静态的篆书写得有灵动之感，有抒情之意</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清代</a:t>
            </a:r>
            <a:r>
              <a:rPr lang="zh-CN" altLang="en-US" dirty="0">
                <a:solidFill>
                  <a:srgbClr val="221E1F"/>
                </a:solidFill>
                <a:latin typeface="Adobe 宋体 Std L" panose="02020300000000000000" pitchFamily="18" charset="-122"/>
                <a:ea typeface="Adobe 宋体 Std L" panose="02020300000000000000" pitchFamily="18" charset="-122"/>
              </a:rPr>
              <a:t>还有其他书家甚多，刘墉、包世臣、金农、伊秉缓、何绍基</a:t>
            </a:r>
            <a:r>
              <a:rPr lang="zh-CN" altLang="en-US" dirty="0" smtClean="0">
                <a:solidFill>
                  <a:srgbClr val="221E1F"/>
                </a:solidFill>
                <a:latin typeface="Adobe 宋体 Std L" panose="02020300000000000000" pitchFamily="18" charset="-122"/>
                <a:ea typeface="Adobe 宋体 Std L" panose="02020300000000000000" pitchFamily="18" charset="-122"/>
              </a:rPr>
              <a:t>、张裕钊</a:t>
            </a:r>
            <a:r>
              <a:rPr lang="zh-CN" altLang="en-US" dirty="0">
                <a:solidFill>
                  <a:srgbClr val="221E1F"/>
                </a:solidFill>
                <a:latin typeface="Adobe 宋体 Std L" panose="02020300000000000000" pitchFamily="18" charset="-122"/>
                <a:ea typeface="Adobe 宋体 Std L" panose="02020300000000000000" pitchFamily="18" charset="-122"/>
              </a:rPr>
              <a:t>、翁同龢、杨守敬、赵之廉、康有为等皆有名于时。</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中国书法发展史如此悠久，历代知名或不知名的书法家，灿</a:t>
            </a:r>
            <a:r>
              <a:rPr lang="zh-CN" altLang="en-US" dirty="0" smtClean="0">
                <a:solidFill>
                  <a:srgbClr val="221E1F"/>
                </a:solidFill>
                <a:latin typeface="Adobe 宋体 Std L" panose="02020300000000000000" pitchFamily="18" charset="-122"/>
                <a:ea typeface="Adobe 宋体 Std L" panose="02020300000000000000" pitchFamily="18" charset="-122"/>
              </a:rPr>
              <a:t>若群星</a:t>
            </a:r>
            <a:r>
              <a:rPr lang="zh-CN" altLang="en-US" dirty="0">
                <a:solidFill>
                  <a:srgbClr val="221E1F"/>
                </a:solidFill>
                <a:latin typeface="Adobe 宋体 Std L" panose="02020300000000000000" pitchFamily="18" charset="-122"/>
                <a:ea typeface="Adobe 宋体 Std L" panose="02020300000000000000" pitchFamily="18" charset="-122"/>
              </a:rPr>
              <a:t>，不胜枚举。他们共同创造的书法艺术遗产，需要我们很好</a:t>
            </a:r>
            <a:r>
              <a:rPr lang="zh-CN" altLang="en-US" dirty="0" smtClean="0">
                <a:solidFill>
                  <a:srgbClr val="221E1F"/>
                </a:solidFill>
                <a:latin typeface="Adobe 宋体 Std L" panose="02020300000000000000" pitchFamily="18" charset="-122"/>
                <a:ea typeface="Adobe 宋体 Std L" panose="02020300000000000000" pitchFamily="18" charset="-122"/>
              </a:rPr>
              <a:t>地加以</a:t>
            </a:r>
            <a:r>
              <a:rPr lang="zh-CN" altLang="en-US" dirty="0">
                <a:solidFill>
                  <a:srgbClr val="221E1F"/>
                </a:solidFill>
                <a:latin typeface="Adobe 宋体 Std L" panose="02020300000000000000" pitchFamily="18" charset="-122"/>
                <a:ea typeface="Adobe 宋体 Std L" panose="02020300000000000000" pitchFamily="18" charset="-122"/>
              </a:rPr>
              <a:t>研究、继承和发扬。只要我们勤于学习、善于学习、敢于创新</a:t>
            </a:r>
            <a:r>
              <a:rPr lang="zh-CN" altLang="en-US" dirty="0" smtClean="0">
                <a:solidFill>
                  <a:srgbClr val="221E1F"/>
                </a:solidFill>
                <a:latin typeface="Adobe 宋体 Std L" panose="02020300000000000000" pitchFamily="18" charset="-122"/>
                <a:ea typeface="Adobe 宋体 Std L" panose="02020300000000000000" pitchFamily="18" charset="-122"/>
              </a:rPr>
              <a:t>，就</a:t>
            </a:r>
            <a:r>
              <a:rPr lang="zh-CN" altLang="en-US" dirty="0">
                <a:solidFill>
                  <a:srgbClr val="221E1F"/>
                </a:solidFill>
                <a:latin typeface="Adobe 宋体 Std L" panose="02020300000000000000" pitchFamily="18" charset="-122"/>
                <a:ea typeface="Adobe 宋体 Std L" panose="02020300000000000000" pitchFamily="18" charset="-122"/>
              </a:rPr>
              <a:t>一定能够超过前人，推陈出新，开创我们新时代的新书风。</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5818654" cy="804725"/>
            <a:chOff x="251900" y="195486"/>
            <a:chExt cx="4234115" cy="585582"/>
          </a:xfrm>
        </p:grpSpPr>
        <p:sp>
          <p:nvSpPr>
            <p:cNvPr id="7" name="矩形 6"/>
            <p:cNvSpPr/>
            <p:nvPr/>
          </p:nvSpPr>
          <p:spPr>
            <a:xfrm>
              <a:off x="1331640" y="255120"/>
              <a:ext cx="3154375"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a:solidFill>
                    <a:schemeClr val="accent1">
                      <a:lumMod val="75000"/>
                    </a:schemeClr>
                  </a:solidFill>
                  <a:cs typeface="+mn-ea"/>
                  <a:sym typeface="+mn-lt"/>
                </a:rPr>
                <a:t>2</a:t>
              </a:r>
              <a:r>
                <a:rPr lang="zh-CN" altLang="en-US" sz="2800" b="1" kern="0" dirty="0" smtClean="0">
                  <a:solidFill>
                    <a:schemeClr val="accent1">
                      <a:lumMod val="75000"/>
                    </a:schemeClr>
                  </a:solidFill>
                  <a:cs typeface="+mn-ea"/>
                  <a:sym typeface="+mn-lt"/>
                </a:rPr>
                <a:t>章  毛笔字的基础知识</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p:cNvSpPr txBox="1"/>
          <p:nvPr/>
        </p:nvSpPr>
        <p:spPr>
          <a:xfrm>
            <a:off x="652389" y="298242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a:t>
            </a:r>
            <a:r>
              <a:rPr lang="zh-CN" altLang="en-US" sz="2500" dirty="0" smtClean="0">
                <a:solidFill>
                  <a:srgbClr val="FF0000"/>
                </a:solidFill>
                <a:latin typeface="华文中宋" panose="02010600040101010101" pitchFamily="2" charset="-122"/>
                <a:ea typeface="华文中宋" panose="02010600040101010101" pitchFamily="2" charset="-122"/>
              </a:rPr>
              <a:t>、</a:t>
            </a:r>
            <a:r>
              <a:rPr lang="zh-CN" altLang="en-US" sz="2500" dirty="0">
                <a:solidFill>
                  <a:srgbClr val="FF0000"/>
                </a:solidFill>
                <a:latin typeface="华文中宋" panose="02010600040101010101" pitchFamily="2" charset="-122"/>
                <a:ea typeface="华文中宋" panose="02010600040101010101" pitchFamily="2" charset="-122"/>
              </a:rPr>
              <a:t>毛笔</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52389" y="3635568"/>
            <a:ext cx="11054246" cy="258532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毛笔的历史</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毛笔历史悠久，从新石器时期彩陶上的花纹来看，我国毛笔产生于五六千年以前，到</a:t>
            </a:r>
            <a:r>
              <a:rPr lang="zh-CN" altLang="en-US" dirty="0" smtClean="0">
                <a:solidFill>
                  <a:srgbClr val="221E1F"/>
                </a:solidFill>
                <a:latin typeface="Adobe 宋体 Std L" panose="02020300000000000000" pitchFamily="18" charset="-122"/>
                <a:ea typeface="Adobe 宋体 Std L" panose="02020300000000000000" pitchFamily="18" charset="-122"/>
              </a:rPr>
              <a:t>战国</a:t>
            </a:r>
            <a:r>
              <a:rPr lang="zh-CN" altLang="en-US" dirty="0">
                <a:solidFill>
                  <a:srgbClr val="221E1F"/>
                </a:solidFill>
                <a:latin typeface="Adobe 宋体 Std L" panose="02020300000000000000" pitchFamily="18" charset="-122"/>
                <a:ea typeface="Adobe 宋体 Std L" panose="02020300000000000000" pitchFamily="18" charset="-122"/>
              </a:rPr>
              <a:t>时期，各国都已经制作和使用毛笔了。那时候毛笔有多种名称，楚国叫“聿”，燕国叫“弗”</a:t>
            </a:r>
            <a:r>
              <a:rPr lang="zh-CN" altLang="en-US" dirty="0" smtClean="0">
                <a:solidFill>
                  <a:srgbClr val="221E1F"/>
                </a:solidFill>
                <a:latin typeface="Adobe 宋体 Std L" panose="02020300000000000000" pitchFamily="18" charset="-122"/>
                <a:ea typeface="Adobe 宋体 Std L" panose="02020300000000000000" pitchFamily="18" charset="-122"/>
              </a:rPr>
              <a:t>，秦国</a:t>
            </a:r>
            <a:r>
              <a:rPr lang="zh-CN" altLang="en-US" dirty="0">
                <a:solidFill>
                  <a:srgbClr val="221E1F"/>
                </a:solidFill>
                <a:latin typeface="Adobe 宋体 Std L" panose="02020300000000000000" pitchFamily="18" charset="-122"/>
                <a:ea typeface="Adobe 宋体 Std L" panose="02020300000000000000" pitchFamily="18" charset="-122"/>
              </a:rPr>
              <a:t>叫“笔”。秦统一全国后，“笔”成了定名，沿用至今。春秋战国时期的笔，多用兔毛制作</a:t>
            </a:r>
            <a:r>
              <a:rPr lang="zh-CN" altLang="en-US" dirty="0" smtClean="0">
                <a:solidFill>
                  <a:srgbClr val="221E1F"/>
                </a:solidFill>
                <a:latin typeface="Adobe 宋体 Std L" panose="02020300000000000000" pitchFamily="18" charset="-122"/>
                <a:ea typeface="Adobe 宋体 Std L" panose="02020300000000000000" pitchFamily="18" charset="-122"/>
              </a:rPr>
              <a:t>，晋代</a:t>
            </a:r>
            <a:r>
              <a:rPr lang="zh-CN" altLang="en-US" dirty="0">
                <a:solidFill>
                  <a:srgbClr val="221E1F"/>
                </a:solidFill>
                <a:latin typeface="Adobe 宋体 Std L" panose="02020300000000000000" pitchFamily="18" charset="-122"/>
                <a:ea typeface="Adobe 宋体 Std L" panose="02020300000000000000" pitchFamily="18" charset="-122"/>
              </a:rPr>
              <a:t>的笔多用鼠须制作。宋代有了羊毫笔。清代羊毫笔的制作更为普遍。现在，全国有</a:t>
            </a:r>
            <a:r>
              <a:rPr lang="zh-CN" altLang="en-US" dirty="0" smtClean="0">
                <a:solidFill>
                  <a:srgbClr val="221E1F"/>
                </a:solidFill>
                <a:latin typeface="Adobe 宋体 Std L" panose="02020300000000000000" pitchFamily="18" charset="-122"/>
                <a:ea typeface="Adobe 宋体 Std L" panose="02020300000000000000" pitchFamily="18" charset="-122"/>
              </a:rPr>
              <a:t>许多制</a:t>
            </a:r>
            <a:r>
              <a:rPr lang="zh-CN" altLang="en-US" dirty="0">
                <a:solidFill>
                  <a:srgbClr val="221E1F"/>
                </a:solidFill>
                <a:latin typeface="Adobe 宋体 Std L" panose="02020300000000000000" pitchFamily="18" charset="-122"/>
                <a:ea typeface="Adobe 宋体 Std L" panose="02020300000000000000" pitchFamily="18" charset="-122"/>
              </a:rPr>
              <a:t>笔坊，最有名的是浙江省湖州善琏镇生产的“湖笔”。它以种类多、质量高、价格低廉</a:t>
            </a:r>
            <a:r>
              <a:rPr lang="zh-CN" altLang="en-US" dirty="0" smtClean="0">
                <a:solidFill>
                  <a:srgbClr val="221E1F"/>
                </a:solidFill>
                <a:latin typeface="Adobe 宋体 Std L" panose="02020300000000000000" pitchFamily="18" charset="-122"/>
                <a:ea typeface="Adobe 宋体 Std L" panose="02020300000000000000" pitchFamily="18" charset="-122"/>
              </a:rPr>
              <a:t>而享誉</a:t>
            </a:r>
            <a:r>
              <a:rPr lang="zh-CN" altLang="en-US" dirty="0">
                <a:solidFill>
                  <a:srgbClr val="221E1F"/>
                </a:solidFill>
                <a:latin typeface="Adobe 宋体 Std L" panose="02020300000000000000" pitchFamily="18" charset="-122"/>
                <a:ea typeface="Adobe 宋体 Std L" panose="02020300000000000000" pitchFamily="18" charset="-122"/>
              </a:rPr>
              <a:t>海内外</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5" name="文本框 2"/>
          <p:cNvSpPr txBox="1"/>
          <p:nvPr/>
        </p:nvSpPr>
        <p:spPr>
          <a:xfrm>
            <a:off x="682125" y="1033487"/>
            <a:ext cx="11054246" cy="630173"/>
          </a:xfrm>
          <a:prstGeom prst="rect">
            <a:avLst/>
          </a:prstGeom>
          <a:noFill/>
        </p:spPr>
        <p:txBody>
          <a:bodyPr wrap="square" rtlCol="0">
            <a:spAutoFit/>
          </a:bodyPr>
          <a:lstStyle/>
          <a:p>
            <a:pPr indent="457200">
              <a:lnSpc>
                <a:spcPct val="150000"/>
              </a:lnSpc>
            </a:pPr>
            <a:r>
              <a:rPr lang="zh-CN" altLang="en-US" sz="2600" b="1" dirty="0" smtClean="0">
                <a:solidFill>
                  <a:srgbClr val="C00000"/>
                </a:solidFill>
                <a:latin typeface="Adobe 宋体 Std L" panose="02020300000000000000" pitchFamily="18" charset="-122"/>
                <a:ea typeface="Adobe 宋体 Std L" panose="02020300000000000000" pitchFamily="18" charset="-122"/>
              </a:rPr>
              <a:t>第一节    毛笔字的书写工具</a:t>
            </a:r>
            <a:r>
              <a:rPr lang="en-US" altLang="zh-CN" sz="2600" b="1" dirty="0" smtClean="0">
                <a:solidFill>
                  <a:srgbClr val="C00000"/>
                </a:solidFill>
                <a:latin typeface="Adobe 宋体 Std L" panose="02020300000000000000" pitchFamily="18" charset="-122"/>
                <a:ea typeface="Adobe 宋体 Std L" panose="02020300000000000000" pitchFamily="18" charset="-122"/>
              </a:rPr>
              <a:t>——</a:t>
            </a:r>
            <a:r>
              <a:rPr lang="zh-CN" altLang="en-US" sz="2600" b="1" dirty="0" smtClean="0">
                <a:solidFill>
                  <a:srgbClr val="C00000"/>
                </a:solidFill>
                <a:latin typeface="Adobe 宋体 Std L" panose="02020300000000000000" pitchFamily="18" charset="-122"/>
                <a:ea typeface="Adobe 宋体 Std L" panose="02020300000000000000" pitchFamily="18" charset="-122"/>
              </a:rPr>
              <a:t>笔、墨、纸、砚</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6" name="文本框 2"/>
          <p:cNvSpPr txBox="1"/>
          <p:nvPr/>
        </p:nvSpPr>
        <p:spPr>
          <a:xfrm>
            <a:off x="682125" y="1835382"/>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“工欲善其事，必先利其器。”写字的器是笔、墨、纸、砚，又称“文房四宝”。熟悉选择</a:t>
            </a:r>
            <a:r>
              <a:rPr lang="zh-CN" altLang="en-US" dirty="0" smtClean="0">
                <a:solidFill>
                  <a:srgbClr val="221E1F"/>
                </a:solidFill>
                <a:latin typeface="Adobe 宋体 Std L" panose="02020300000000000000" pitchFamily="18" charset="-122"/>
                <a:ea typeface="Adobe 宋体 Std L" panose="02020300000000000000" pitchFamily="18" charset="-122"/>
              </a:rPr>
              <a:t>、使用</a:t>
            </a:r>
            <a:r>
              <a:rPr lang="zh-CN" altLang="en-US" dirty="0">
                <a:solidFill>
                  <a:srgbClr val="221E1F"/>
                </a:solidFill>
                <a:latin typeface="Adobe 宋体 Std L" panose="02020300000000000000" pitchFamily="18" charset="-122"/>
                <a:ea typeface="Adobe 宋体 Std L" panose="02020300000000000000" pitchFamily="18" charset="-122"/>
              </a:rPr>
              <a:t>和保养这些工具，对写字是非常必要的，下面介绍一下这方面的常识。</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1761" y="239225"/>
            <a:ext cx="11054246" cy="5909310"/>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毛笔的构造</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毛笔分笔杆、笔头两部分，杆多用竹、木材料，也有象牙、牛角、兽骨、玉石、金属</a:t>
            </a:r>
            <a:r>
              <a:rPr lang="zh-CN" altLang="en-US" dirty="0" smtClean="0">
                <a:solidFill>
                  <a:srgbClr val="221E1F"/>
                </a:solidFill>
                <a:latin typeface="Adobe 宋体 Std L" panose="02020300000000000000" pitchFamily="18" charset="-122"/>
                <a:ea typeface="Adobe 宋体 Std L" panose="02020300000000000000" pitchFamily="18" charset="-122"/>
              </a:rPr>
              <a:t>或塑料</a:t>
            </a:r>
            <a:r>
              <a:rPr lang="zh-CN" altLang="en-US" dirty="0">
                <a:solidFill>
                  <a:srgbClr val="221E1F"/>
                </a:solidFill>
                <a:latin typeface="Adobe 宋体 Std L" panose="02020300000000000000" pitchFamily="18" charset="-122"/>
                <a:ea typeface="Adobe 宋体 Std L" panose="02020300000000000000" pitchFamily="18" charset="-122"/>
              </a:rPr>
              <a:t>等材料。笔头多用禽兽羽毛制成。尖部叫锋，中部叫腹，根部叫根。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毛笔的种类</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按笔头用料分，有硬毫、软毫、兼毫三种。硬毫性刚，一般用狼毫、兔毫、鼠毫制成</a:t>
            </a:r>
            <a:r>
              <a:rPr lang="zh-CN" altLang="en-US" dirty="0" smtClean="0">
                <a:solidFill>
                  <a:srgbClr val="221E1F"/>
                </a:solidFill>
                <a:latin typeface="Adobe 宋体 Std L" panose="02020300000000000000" pitchFamily="18" charset="-122"/>
                <a:ea typeface="Adobe 宋体 Std L" panose="02020300000000000000" pitchFamily="18" charset="-122"/>
              </a:rPr>
              <a:t>。书写</a:t>
            </a:r>
            <a:r>
              <a:rPr lang="zh-CN" altLang="en-US" dirty="0">
                <a:solidFill>
                  <a:srgbClr val="221E1F"/>
                </a:solidFill>
                <a:latin typeface="Adobe 宋体 Std L" panose="02020300000000000000" pitchFamily="18" charset="-122"/>
                <a:ea typeface="Adobe 宋体 Std L" panose="02020300000000000000" pitchFamily="18" charset="-122"/>
              </a:rPr>
              <a:t>的线条刚劲、流畅。软毫性柔，一般用羊毫制成。书写的线条丰满、含蓄。兼毫一般</a:t>
            </a:r>
            <a:r>
              <a:rPr lang="zh-CN" altLang="en-US" dirty="0" smtClean="0">
                <a:solidFill>
                  <a:srgbClr val="221E1F"/>
                </a:solidFill>
                <a:latin typeface="Adobe 宋体 Std L" panose="02020300000000000000" pitchFamily="18" charset="-122"/>
                <a:ea typeface="Adobe 宋体 Std L" panose="02020300000000000000" pitchFamily="18" charset="-122"/>
              </a:rPr>
              <a:t>用兔毫</a:t>
            </a:r>
            <a:r>
              <a:rPr lang="zh-CN" altLang="en-US" dirty="0">
                <a:solidFill>
                  <a:srgbClr val="221E1F"/>
                </a:solidFill>
                <a:latin typeface="Adobe 宋体 Std L" panose="02020300000000000000" pitchFamily="18" charset="-122"/>
                <a:ea typeface="Adobe 宋体 Std L" panose="02020300000000000000" pitchFamily="18" charset="-122"/>
              </a:rPr>
              <a:t>、羊毫合制而成。硬度介于软毫与硬毫之间，根据比例不同，可分为三羊七紫、五羊五紫</a:t>
            </a:r>
            <a:r>
              <a:rPr lang="zh-CN" altLang="en-US" dirty="0" smtClean="0">
                <a:solidFill>
                  <a:srgbClr val="221E1F"/>
                </a:solidFill>
                <a:latin typeface="Adobe 宋体 Std L" panose="02020300000000000000" pitchFamily="18" charset="-122"/>
                <a:ea typeface="Adobe 宋体 Std L" panose="02020300000000000000" pitchFamily="18" charset="-122"/>
              </a:rPr>
              <a:t>、七</a:t>
            </a:r>
            <a:r>
              <a:rPr lang="zh-CN" altLang="en-US" dirty="0">
                <a:solidFill>
                  <a:srgbClr val="221E1F"/>
                </a:solidFill>
                <a:latin typeface="Adobe 宋体 Std L" panose="02020300000000000000" pitchFamily="18" charset="-122"/>
                <a:ea typeface="Adobe 宋体 Std L" panose="02020300000000000000" pitchFamily="18" charset="-122"/>
              </a:rPr>
              <a:t>羊三紫等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毛笔的选择</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选择毛笔，不一定非要讲究名牌和价格，也不要看外表漂亮不漂亮，而主要看它的</a:t>
            </a:r>
            <a:r>
              <a:rPr lang="zh-CN" altLang="en-US" dirty="0" smtClean="0">
                <a:solidFill>
                  <a:srgbClr val="221E1F"/>
                </a:solidFill>
                <a:latin typeface="Adobe 宋体 Std L" panose="02020300000000000000" pitchFamily="18" charset="-122"/>
                <a:ea typeface="Adobe 宋体 Std L" panose="02020300000000000000" pitchFamily="18" charset="-122"/>
              </a:rPr>
              <a:t>实际性能</a:t>
            </a:r>
            <a:r>
              <a:rPr lang="zh-CN" altLang="en-US" dirty="0">
                <a:solidFill>
                  <a:srgbClr val="221E1F"/>
                </a:solidFill>
                <a:latin typeface="Adobe 宋体 Std L" panose="02020300000000000000" pitchFamily="18" charset="-122"/>
                <a:ea typeface="Adobe 宋体 Std L" panose="02020300000000000000" pitchFamily="18" charset="-122"/>
              </a:rPr>
              <a:t>、大小是否合适及使用者的选择习惯。一般说来，好的毛笔，除笔杆直外，笔头应具备“圆</a:t>
            </a:r>
            <a:r>
              <a:rPr lang="zh-CN" altLang="en-US" dirty="0" smtClean="0">
                <a:solidFill>
                  <a:srgbClr val="221E1F"/>
                </a:solidFill>
                <a:latin typeface="Adobe 宋体 Std L" panose="02020300000000000000" pitchFamily="18" charset="-122"/>
                <a:ea typeface="Adobe 宋体 Std L" panose="02020300000000000000" pitchFamily="18" charset="-122"/>
              </a:rPr>
              <a:t>、尖</a:t>
            </a:r>
            <a:r>
              <a:rPr lang="zh-CN" altLang="en-US" dirty="0">
                <a:solidFill>
                  <a:srgbClr val="221E1F"/>
                </a:solidFill>
                <a:latin typeface="Adobe 宋体 Std L" panose="02020300000000000000" pitchFamily="18" charset="-122"/>
                <a:ea typeface="Adobe 宋体 Std L" panose="02020300000000000000" pitchFamily="18" charset="-122"/>
              </a:rPr>
              <a:t>、齐、健”四德。</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圆：指笔头呈圆锥状，丰满而圆润。</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尖：指笔锋尖锐，不秃。</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齐：指捏扁笔头后，顶端的毛整齐，无参差不齐。</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键：指笔毛有弹性，铺开后易于收拢。</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1761" y="239225"/>
            <a:ext cx="11054246" cy="1338828"/>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5</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毛笔的使用和保养</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）开笔：新买来的毛笔一般用温水泡开。胶少而松者可用手轻轻捻开。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）使用与保管：使用时一般用笔头的三分之一，最多二分之一。用后用清水洗净</a:t>
            </a:r>
            <a:r>
              <a:rPr lang="zh-CN" altLang="en-US" dirty="0" smtClean="0">
                <a:solidFill>
                  <a:srgbClr val="221E1F"/>
                </a:solidFill>
                <a:latin typeface="Adobe 宋体 Std L" panose="02020300000000000000" pitchFamily="18" charset="-122"/>
                <a:ea typeface="Adobe 宋体 Std L" panose="02020300000000000000" pitchFamily="18" charset="-122"/>
              </a:rPr>
              <a:t>，可</a:t>
            </a:r>
            <a:r>
              <a:rPr lang="zh-CN" altLang="en-US" dirty="0">
                <a:solidFill>
                  <a:srgbClr val="221E1F"/>
                </a:solidFill>
                <a:latin typeface="Adobe 宋体 Std L" panose="02020300000000000000" pitchFamily="18" charset="-122"/>
                <a:ea typeface="Adobe 宋体 Std L" panose="02020300000000000000" pitchFamily="18" charset="-122"/>
              </a:rPr>
              <a:t>平放在书斗里。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4" name="文本框 1"/>
          <p:cNvSpPr txBox="1"/>
          <p:nvPr/>
        </p:nvSpPr>
        <p:spPr>
          <a:xfrm>
            <a:off x="652389" y="204529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a:t>
            </a:r>
            <a:r>
              <a:rPr lang="zh-CN" altLang="en-US" sz="2500" dirty="0" smtClean="0">
                <a:solidFill>
                  <a:srgbClr val="FF0000"/>
                </a:solidFill>
                <a:latin typeface="华文中宋" panose="02010600040101010101" pitchFamily="2" charset="-122"/>
                <a:ea typeface="华文中宋" panose="02010600040101010101" pitchFamily="2" charset="-122"/>
              </a:rPr>
              <a:t>、墨</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p:cNvSpPr txBox="1"/>
          <p:nvPr/>
        </p:nvSpPr>
        <p:spPr>
          <a:xfrm>
            <a:off x="521761" y="2677625"/>
            <a:ext cx="1105424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以前人们多用墨锭，有油烟墨和松烟墨之分。清朝光绪年间出现了墨汁，现代人多用墨汁</a:t>
            </a:r>
            <a:r>
              <a:rPr lang="zh-CN" altLang="en-US" dirty="0" smtClean="0">
                <a:solidFill>
                  <a:srgbClr val="221E1F"/>
                </a:solidFill>
                <a:latin typeface="Adobe 宋体 Std L" panose="02020300000000000000" pitchFamily="18" charset="-122"/>
                <a:ea typeface="Adobe 宋体 Std L" panose="02020300000000000000" pitchFamily="18" charset="-122"/>
              </a:rPr>
              <a:t>。墨汁</a:t>
            </a:r>
            <a:r>
              <a:rPr lang="zh-CN" altLang="en-US" dirty="0">
                <a:solidFill>
                  <a:srgbClr val="221E1F"/>
                </a:solidFill>
                <a:latin typeface="Adobe 宋体 Std L" panose="02020300000000000000" pitchFamily="18" charset="-122"/>
                <a:ea typeface="Adobe 宋体 Std L" panose="02020300000000000000" pitchFamily="18" charset="-122"/>
              </a:rPr>
              <a:t>有普通墨汁和特殊墨汁之分。普通墨汁价格低廉，可作平时书写使用。特殊墨汁，</a:t>
            </a:r>
            <a:r>
              <a:rPr lang="zh-CN" altLang="en-US" dirty="0" smtClean="0">
                <a:solidFill>
                  <a:srgbClr val="221E1F"/>
                </a:solidFill>
                <a:latin typeface="Adobe 宋体 Std L" panose="02020300000000000000" pitchFamily="18" charset="-122"/>
                <a:ea typeface="Adobe 宋体 Std L" panose="02020300000000000000" pitchFamily="18" charset="-122"/>
              </a:rPr>
              <a:t>质量上乘</a:t>
            </a:r>
            <a:r>
              <a:rPr lang="zh-CN" altLang="en-US" dirty="0">
                <a:solidFill>
                  <a:srgbClr val="221E1F"/>
                </a:solidFill>
                <a:latin typeface="Adobe 宋体 Std L" panose="02020300000000000000" pitchFamily="18" charset="-122"/>
                <a:ea typeface="Adobe 宋体 Std L" panose="02020300000000000000" pitchFamily="18" charset="-122"/>
              </a:rPr>
              <a:t>，但价格较贵，用于书画作品创作，如北京的“一得阁”、天津的“书画墨汁”、</a:t>
            </a:r>
            <a:r>
              <a:rPr lang="zh-CN" altLang="en-US" dirty="0" smtClean="0">
                <a:solidFill>
                  <a:srgbClr val="221E1F"/>
                </a:solidFill>
                <a:latin typeface="Adobe 宋体 Std L" panose="02020300000000000000" pitchFamily="18" charset="-122"/>
                <a:ea typeface="Adobe 宋体 Std L" panose="02020300000000000000" pitchFamily="18" charset="-122"/>
              </a:rPr>
              <a:t>上海的</a:t>
            </a:r>
            <a:r>
              <a:rPr lang="zh-CN" altLang="en-US" dirty="0">
                <a:solidFill>
                  <a:srgbClr val="221E1F"/>
                </a:solidFill>
                <a:latin typeface="Adobe 宋体 Std L" panose="02020300000000000000" pitchFamily="18" charset="-122"/>
                <a:ea typeface="Adobe 宋体 Std L" panose="02020300000000000000" pitchFamily="18" charset="-122"/>
              </a:rPr>
              <a:t>“曹素功墨汁”等。</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652389" y="4251466"/>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a:t>
            </a:r>
            <a:r>
              <a:rPr lang="zh-CN" altLang="en-US" sz="2500" dirty="0" smtClean="0">
                <a:solidFill>
                  <a:srgbClr val="FF0000"/>
                </a:solidFill>
                <a:latin typeface="华文中宋" panose="02010600040101010101" pitchFamily="2" charset="-122"/>
                <a:ea typeface="华文中宋" panose="02010600040101010101" pitchFamily="2" charset="-122"/>
              </a:rPr>
              <a:t>、纸</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7" name="文本框 2"/>
          <p:cNvSpPr txBox="1"/>
          <p:nvPr/>
        </p:nvSpPr>
        <p:spPr>
          <a:xfrm>
            <a:off x="521761" y="4883796"/>
            <a:ext cx="1105424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东汉蔡伦发明了造纸术，纸成为我国四大发明之一，对世界文明做出了巨大贡献。</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毛笔书写用纸，一般有宣纸、毛边纸、元书纸，这几种纸吸水性强，适宜写毛笔字。</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宣纸有生宣和熟宣之分。生宣柔软、吸水性强、浸墨快、散度大、墨韵层次清晰，</a:t>
            </a:r>
            <a:r>
              <a:rPr lang="zh-CN" altLang="en-US" dirty="0" smtClean="0">
                <a:solidFill>
                  <a:srgbClr val="221E1F"/>
                </a:solidFill>
                <a:latin typeface="Adobe 宋体 Std L" panose="02020300000000000000" pitchFamily="18" charset="-122"/>
                <a:ea typeface="Adobe 宋体 Std L" panose="02020300000000000000" pitchFamily="18" charset="-122"/>
              </a:rPr>
              <a:t>宜于写</a:t>
            </a:r>
            <a:r>
              <a:rPr lang="zh-CN" altLang="en-US" dirty="0">
                <a:solidFill>
                  <a:srgbClr val="221E1F"/>
                </a:solidFill>
                <a:latin typeface="Adobe 宋体 Std L" panose="02020300000000000000" pitchFamily="18" charset="-122"/>
                <a:ea typeface="Adobe 宋体 Std L" panose="02020300000000000000" pitchFamily="18" charset="-122"/>
              </a:rPr>
              <a:t>大字和行草书，能体现行云流水的风韵；熟宣纸吸水性弱，宜写小楷和工笔画</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1200329"/>
          </a:xfrm>
          <a:prstGeom prst="rect">
            <a:avLst/>
          </a:prstGeom>
          <a:noFill/>
        </p:spPr>
        <p:txBody>
          <a:bodyPr wrap="square" rtlCol="0">
            <a:spAutoFit/>
          </a:bodyPr>
          <a:lstStyle/>
          <a:p>
            <a:r>
              <a:rPr lang="zh-CN" altLang="en-US" sz="7200" dirty="0" smtClean="0">
                <a:solidFill>
                  <a:schemeClr val="accent1"/>
                </a:solidFill>
                <a:latin typeface="Adobe 黑体 Std R" panose="020B0400000000000000" pitchFamily="34" charset="-122"/>
                <a:ea typeface="Adobe 黑体 Std R" panose="020B0400000000000000" pitchFamily="34" charset="-122"/>
                <a:cs typeface="+mn-ea"/>
                <a:sym typeface="+mn-lt"/>
              </a:rPr>
              <a:t>毛笔部分</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第一</a:t>
            </a:r>
            <a:r>
              <a:rPr lang="zh-CN" altLang="en-US" sz="6000" dirty="0">
                <a:solidFill>
                  <a:schemeClr val="bg1"/>
                </a:solidFill>
                <a:cs typeface="+mn-ea"/>
                <a:sym typeface="+mn-lt"/>
              </a:rPr>
              <a:t>篇</a:t>
            </a:r>
            <a:endParaRPr lang="zh-CN" altLang="en-US" sz="60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652389" y="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a:t>
            </a:r>
            <a:r>
              <a:rPr lang="zh-CN" altLang="en-US" sz="2500" dirty="0" smtClean="0">
                <a:solidFill>
                  <a:srgbClr val="FF0000"/>
                </a:solidFill>
                <a:latin typeface="华文中宋" panose="02010600040101010101" pitchFamily="2" charset="-122"/>
                <a:ea typeface="华文中宋" panose="02010600040101010101" pitchFamily="2" charset="-122"/>
              </a:rPr>
              <a:t>、</a:t>
            </a:r>
            <a:r>
              <a:rPr lang="zh-CN" altLang="en-US" sz="2500" dirty="0">
                <a:solidFill>
                  <a:srgbClr val="FF0000"/>
                </a:solidFill>
                <a:latin typeface="华文中宋" panose="02010600040101010101" pitchFamily="2" charset="-122"/>
                <a:ea typeface="华文中宋" panose="02010600040101010101" pitchFamily="2" charset="-122"/>
              </a:rPr>
              <a:t>砚</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p:cNvSpPr txBox="1"/>
          <p:nvPr/>
        </p:nvSpPr>
        <p:spPr>
          <a:xfrm>
            <a:off x="521761" y="615919"/>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砚也叫砚台，是研墨的一种工具。</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砚有砖砚、玉砚、铜砚、石砚等。广州产的端砚、甘肃产的洮砚、安徽产的歙砚最为著名。</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652389" y="2274291"/>
            <a:ext cx="11054246" cy="466281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写字姿势是书写的基本技法之一，姿势不正确，不仅影响练字，还会影响青少年的</a:t>
            </a:r>
            <a:r>
              <a:rPr lang="zh-CN" altLang="en-US" dirty="0" smtClean="0">
                <a:solidFill>
                  <a:srgbClr val="221E1F"/>
                </a:solidFill>
                <a:latin typeface="Adobe 宋体 Std L" panose="02020300000000000000" pitchFamily="18" charset="-122"/>
                <a:ea typeface="Adobe 宋体 Std L" panose="02020300000000000000" pitchFamily="18" charset="-122"/>
              </a:rPr>
              <a:t>正常发育</a:t>
            </a:r>
            <a:r>
              <a:rPr lang="zh-CN" altLang="en-US" dirty="0">
                <a:solidFill>
                  <a:srgbClr val="221E1F"/>
                </a:solidFill>
                <a:latin typeface="Adobe 宋体 Std L" panose="02020300000000000000" pitchFamily="18" charset="-122"/>
                <a:ea typeface="Adobe 宋体 Std L" panose="02020300000000000000" pitchFamily="18" charset="-122"/>
              </a:rPr>
              <a:t>。初学写字，姿势必须正确。</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写字有“坐势”“立势”两种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坐</a:t>
            </a:r>
            <a:r>
              <a:rPr lang="zh-CN" altLang="en-US" dirty="0">
                <a:solidFill>
                  <a:srgbClr val="221E1F"/>
                </a:solidFill>
                <a:latin typeface="Adobe 宋体 Std L" panose="02020300000000000000" pitchFamily="18" charset="-122"/>
                <a:ea typeface="Adobe 宋体 Std L" panose="02020300000000000000" pitchFamily="18" charset="-122"/>
              </a:rPr>
              <a:t>势的要求是：“头正、身直、臂开、足安”（见图</a:t>
            </a:r>
            <a:r>
              <a:rPr lang="en-US" altLang="zh-CN" dirty="0">
                <a:solidFill>
                  <a:srgbClr val="221E1F"/>
                </a:solidFill>
                <a:latin typeface="Adobe 宋体 Std L" panose="02020300000000000000" pitchFamily="18" charset="-122"/>
                <a:ea typeface="Adobe 宋体 Std L" panose="02020300000000000000" pitchFamily="18" charset="-122"/>
              </a:rPr>
              <a:t>2-1</a:t>
            </a:r>
            <a:r>
              <a:rPr lang="zh-CN" altLang="en-US"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头正。</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身</a:t>
            </a:r>
            <a:r>
              <a:rPr lang="zh-CN" altLang="en-US" dirty="0" smtClean="0">
                <a:solidFill>
                  <a:srgbClr val="221E1F"/>
                </a:solidFill>
                <a:latin typeface="Adobe 宋体 Std L" panose="02020300000000000000" pitchFamily="18" charset="-122"/>
                <a:ea typeface="Adobe 宋体 Std L" panose="02020300000000000000" pitchFamily="18" charset="-122"/>
              </a:rPr>
              <a:t>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臂</a:t>
            </a:r>
            <a:r>
              <a:rPr lang="zh-CN" altLang="en-US" dirty="0" smtClean="0">
                <a:solidFill>
                  <a:srgbClr val="221E1F"/>
                </a:solidFill>
                <a:latin typeface="Adobe 宋体 Std L" panose="02020300000000000000" pitchFamily="18" charset="-122"/>
                <a:ea typeface="Adobe 宋体 Std L" panose="02020300000000000000" pitchFamily="18" charset="-122"/>
              </a:rPr>
              <a:t>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足</a:t>
            </a:r>
            <a:r>
              <a:rPr lang="zh-CN" altLang="en-US" dirty="0" smtClean="0">
                <a:solidFill>
                  <a:srgbClr val="221E1F"/>
                </a:solidFill>
                <a:latin typeface="Adobe 宋体 Std L" panose="02020300000000000000" pitchFamily="18" charset="-122"/>
                <a:ea typeface="Adobe 宋体 Std L" panose="02020300000000000000" pitchFamily="18" charset="-122"/>
              </a:rPr>
              <a:t>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立势又分为立势俯写和立势题壁写两种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立</a:t>
            </a:r>
            <a:r>
              <a:rPr lang="zh-CN" altLang="en-US" dirty="0">
                <a:solidFill>
                  <a:srgbClr val="221E1F"/>
                </a:solidFill>
                <a:latin typeface="Adobe 宋体 Std L" panose="02020300000000000000" pitchFamily="18" charset="-122"/>
                <a:ea typeface="Adobe 宋体 Std L" panose="02020300000000000000" pitchFamily="18" charset="-122"/>
              </a:rPr>
              <a:t>势俯写的要领是：头俯、身弓、臂悬、足开。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立势题壁写的要领是：头平、身正、臂曲、足稳。</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61081" y="3549530"/>
            <a:ext cx="3945554" cy="3141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文本框 2"/>
          <p:cNvSpPr txBox="1"/>
          <p:nvPr/>
        </p:nvSpPr>
        <p:spPr>
          <a:xfrm>
            <a:off x="682125" y="1496032"/>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第二节    毛笔字的书写姿势</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p:nvPr/>
        </p:nvSpPr>
        <p:spPr>
          <a:xfrm>
            <a:off x="652389" y="438411"/>
            <a:ext cx="11054246" cy="506036"/>
          </a:xfrm>
          <a:prstGeom prst="rect">
            <a:avLst/>
          </a:prstGeom>
          <a:noFill/>
        </p:spPr>
        <p:txBody>
          <a:bodyPr wrap="square" rtlCol="0">
            <a:spAutoFit/>
          </a:bodyPr>
          <a:lstStyle/>
          <a:p>
            <a:pPr indent="457200">
              <a:lnSpc>
                <a:spcPct val="150000"/>
              </a:lnSpc>
            </a:pPr>
            <a:r>
              <a:rPr lang="zh-CN" altLang="en-US" sz="2000" b="1" dirty="0" smtClean="0">
                <a:solidFill>
                  <a:srgbClr val="221E1F"/>
                </a:solidFill>
                <a:latin typeface="Adobe 宋体 Std L" panose="02020300000000000000" pitchFamily="18" charset="-122"/>
                <a:ea typeface="Adobe 宋体 Std L" panose="02020300000000000000" pitchFamily="18" charset="-122"/>
              </a:rPr>
              <a:t>第</a:t>
            </a:r>
            <a:r>
              <a:rPr lang="zh-CN" altLang="en-US" sz="2000" b="1" dirty="0">
                <a:solidFill>
                  <a:srgbClr val="221E1F"/>
                </a:solidFill>
                <a:latin typeface="Adobe 宋体 Std L" panose="02020300000000000000" pitchFamily="18" charset="-122"/>
                <a:ea typeface="Adobe 宋体 Std L" panose="02020300000000000000" pitchFamily="18" charset="-122"/>
              </a:rPr>
              <a:t>三</a:t>
            </a:r>
            <a:r>
              <a:rPr lang="zh-CN" altLang="en-US" sz="2000" b="1" dirty="0" smtClean="0">
                <a:solidFill>
                  <a:srgbClr val="221E1F"/>
                </a:solidFill>
                <a:latin typeface="Adobe 宋体 Std L" panose="02020300000000000000" pitchFamily="18" charset="-122"/>
                <a:ea typeface="Adobe 宋体 Std L" panose="02020300000000000000" pitchFamily="18" charset="-122"/>
              </a:rPr>
              <a:t>节    毛笔</a:t>
            </a:r>
            <a:r>
              <a:rPr lang="zh-CN" altLang="en-US" sz="2000" b="1" dirty="0">
                <a:solidFill>
                  <a:srgbClr val="221E1F"/>
                </a:solidFill>
                <a:latin typeface="Adobe 宋体 Std L" panose="02020300000000000000" pitchFamily="18" charset="-122"/>
                <a:ea typeface="Adobe 宋体 Std L" panose="02020300000000000000" pitchFamily="18" charset="-122"/>
              </a:rPr>
              <a:t>的执笔方法</a:t>
            </a:r>
            <a:endParaRPr lang="zh-CN" altLang="en-US" sz="2000" b="1"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652389" y="1127663"/>
            <a:ext cx="11054246" cy="4247317"/>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毛笔的执笔方法一般采用五指执笔法，即“按、压、钩、顶、托”（见图</a:t>
            </a:r>
            <a:r>
              <a:rPr lang="en-US" altLang="zh-CN" dirty="0">
                <a:solidFill>
                  <a:srgbClr val="221E1F"/>
                </a:solidFill>
                <a:latin typeface="Adobe 宋体 Std L" panose="02020300000000000000" pitchFamily="18" charset="-122"/>
                <a:ea typeface="Adobe 宋体 Std L" panose="02020300000000000000" pitchFamily="18" charset="-122"/>
              </a:rPr>
              <a:t>2-2</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按，拇指在内侧按住笔杆</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压</a:t>
            </a:r>
            <a:r>
              <a:rPr lang="zh-CN" altLang="en-US" dirty="0">
                <a:solidFill>
                  <a:srgbClr val="221E1F"/>
                </a:solidFill>
                <a:latin typeface="Adobe 宋体 Std L" panose="02020300000000000000" pitchFamily="18" charset="-122"/>
                <a:ea typeface="Adobe 宋体 Std L" panose="02020300000000000000" pitchFamily="18" charset="-122"/>
              </a:rPr>
              <a:t>，用食指指末关节在外侧压住笔杆。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钩，用中指紧钩笔管外侧。</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顶，用无名指指甲根部顶住笔杆内侧。</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托，用小指自然托住无名指。</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另外，还要注意指实、掌虚、腕活等要领</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）指实。用拇指、食指、中指的第一节指肚实实捏住笔管，捏得稳而有力。</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）掌虚。指关节外凸，掌心空虚。</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）腕活。手腕不僵，灵活运笔。</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27017" y="1724025"/>
            <a:ext cx="2772011" cy="4502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p:nvPr/>
        </p:nvSpPr>
        <p:spPr>
          <a:xfrm>
            <a:off x="652389" y="438411"/>
            <a:ext cx="11054246" cy="506036"/>
          </a:xfrm>
          <a:prstGeom prst="rect">
            <a:avLst/>
          </a:prstGeom>
          <a:noFill/>
        </p:spPr>
        <p:txBody>
          <a:bodyPr wrap="square" rtlCol="0">
            <a:spAutoFit/>
          </a:bodyPr>
          <a:lstStyle/>
          <a:p>
            <a:pPr indent="457200">
              <a:lnSpc>
                <a:spcPct val="150000"/>
              </a:lnSpc>
            </a:pPr>
            <a:r>
              <a:rPr lang="zh-CN" altLang="en-US" sz="2000" b="1" dirty="0" smtClean="0">
                <a:solidFill>
                  <a:srgbClr val="221E1F"/>
                </a:solidFill>
                <a:latin typeface="Adobe 宋体 Std L" panose="02020300000000000000" pitchFamily="18" charset="-122"/>
                <a:ea typeface="Adobe 宋体 Std L" panose="02020300000000000000" pitchFamily="18" charset="-122"/>
              </a:rPr>
              <a:t>第四节    毛笔</a:t>
            </a:r>
            <a:r>
              <a:rPr lang="zh-CN" altLang="en-US" sz="2000" b="1" dirty="0">
                <a:solidFill>
                  <a:srgbClr val="221E1F"/>
                </a:solidFill>
                <a:latin typeface="Adobe 宋体 Std L" panose="02020300000000000000" pitchFamily="18" charset="-122"/>
                <a:ea typeface="Adobe 宋体 Std L" panose="02020300000000000000" pitchFamily="18" charset="-122"/>
              </a:rPr>
              <a:t>的运笔方法</a:t>
            </a:r>
            <a:endParaRPr lang="zh-CN" altLang="en-US" sz="2000" b="1"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652389" y="1127663"/>
            <a:ext cx="10770354" cy="1754326"/>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毛笔运笔法是指毛笔书写汉字的技能方法，也叫用笔法。赵孟頫说：“书法以用笔为上</a:t>
            </a:r>
            <a:r>
              <a:rPr lang="zh-CN" altLang="en-US" dirty="0" smtClean="0">
                <a:solidFill>
                  <a:srgbClr val="221E1F"/>
                </a:solidFill>
                <a:latin typeface="Adobe 宋体 Std L" panose="02020300000000000000" pitchFamily="18" charset="-122"/>
                <a:ea typeface="Adobe 宋体 Std L" panose="02020300000000000000" pitchFamily="18" charset="-122"/>
              </a:rPr>
              <a:t>。所以</a:t>
            </a:r>
            <a:r>
              <a:rPr lang="zh-CN" altLang="en-US" dirty="0">
                <a:solidFill>
                  <a:srgbClr val="221E1F"/>
                </a:solidFill>
                <a:latin typeface="Adobe 宋体 Std L" panose="02020300000000000000" pitchFamily="18" charset="-122"/>
                <a:ea typeface="Adobe 宋体 Std L" panose="02020300000000000000" pitchFamily="18" charset="-122"/>
              </a:rPr>
              <a:t>说，用笔在书法学习中具有举足轻重的地位和作用。</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任何一个点画的书写都包括起笔、行笔、收笔三个过程。这三个过程又包含顺锋、逆锋</a:t>
            </a:r>
            <a:r>
              <a:rPr lang="zh-CN" altLang="en-US" dirty="0" smtClean="0">
                <a:solidFill>
                  <a:srgbClr val="221E1F"/>
                </a:solidFill>
                <a:latin typeface="Adobe 宋体 Std L" panose="02020300000000000000" pitchFamily="18" charset="-122"/>
                <a:ea typeface="Adobe 宋体 Std L" panose="02020300000000000000" pitchFamily="18" charset="-122"/>
              </a:rPr>
              <a:t>、中锋</a:t>
            </a:r>
            <a:r>
              <a:rPr lang="zh-CN" altLang="en-US" dirty="0">
                <a:solidFill>
                  <a:srgbClr val="221E1F"/>
                </a:solidFill>
                <a:latin typeface="Adobe 宋体 Std L" panose="02020300000000000000" pitchFamily="18" charset="-122"/>
                <a:ea typeface="Adobe 宋体 Std L" panose="02020300000000000000" pitchFamily="18" charset="-122"/>
              </a:rPr>
              <a:t>、侧锋、藏锋、露锋、方笔、圆笔、转、折、提、按、顿、挫、迟、速等诸多运笔方法（</a:t>
            </a:r>
            <a:r>
              <a:rPr lang="zh-CN" altLang="en-US" dirty="0" smtClean="0">
                <a:solidFill>
                  <a:srgbClr val="221E1F"/>
                </a:solidFill>
                <a:latin typeface="Adobe 宋体 Std L" panose="02020300000000000000" pitchFamily="18" charset="-122"/>
                <a:ea typeface="Adobe 宋体 Std L" panose="02020300000000000000" pitchFamily="18" charset="-122"/>
              </a:rPr>
              <a:t>见图</a:t>
            </a:r>
            <a:r>
              <a:rPr lang="en-US" altLang="zh-CN" dirty="0">
                <a:solidFill>
                  <a:srgbClr val="221E1F"/>
                </a:solidFill>
                <a:latin typeface="Adobe 宋体 Std L" panose="02020300000000000000" pitchFamily="18" charset="-122"/>
                <a:ea typeface="Adobe 宋体 Std L" panose="02020300000000000000" pitchFamily="18" charset="-122"/>
              </a:rPr>
              <a:t>2-3</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99861" y="3319917"/>
            <a:ext cx="7275410" cy="2601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652389" y="25936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a:t>
            </a:r>
            <a:r>
              <a:rPr lang="zh-CN" altLang="en-US" sz="2500" dirty="0" smtClean="0">
                <a:solidFill>
                  <a:srgbClr val="FF0000"/>
                </a:solidFill>
                <a:latin typeface="华文中宋" panose="02010600040101010101" pitchFamily="2" charset="-122"/>
                <a:ea typeface="华文中宋" panose="02010600040101010101" pitchFamily="2" charset="-122"/>
              </a:rPr>
              <a:t>、起笔</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p:cNvSpPr txBox="1"/>
          <p:nvPr/>
        </p:nvSpPr>
        <p:spPr>
          <a:xfrm>
            <a:off x="521761" y="875279"/>
            <a:ext cx="11054246" cy="2542106"/>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起笔要果断而有气势，起笔的方法有两种：逆锋和顺锋。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逆锋，是落笔时笔锋向笔画的反方向人笔，也叫逆势，即“欲右先左，欲下先上”。</a:t>
            </a:r>
            <a:r>
              <a:rPr lang="zh-CN" altLang="en-US" dirty="0" smtClean="0">
                <a:solidFill>
                  <a:srgbClr val="221E1F"/>
                </a:solidFill>
                <a:latin typeface="Adobe 宋体 Std L" panose="02020300000000000000" pitchFamily="18" charset="-122"/>
                <a:ea typeface="Adobe 宋体 Std L" panose="02020300000000000000" pitchFamily="18" charset="-122"/>
              </a:rPr>
              <a:t>用此</a:t>
            </a:r>
            <a:r>
              <a:rPr lang="zh-CN" altLang="en-US" dirty="0">
                <a:solidFill>
                  <a:srgbClr val="221E1F"/>
                </a:solidFill>
                <a:latin typeface="Adobe 宋体 Std L" panose="02020300000000000000" pitchFamily="18" charset="-122"/>
                <a:ea typeface="Adobe 宋体 Std L" panose="02020300000000000000" pitchFamily="18" charset="-122"/>
              </a:rPr>
              <a:t>法写出的点画，笔锋藏在点画中间，所以又叫“藏锋”。特点是内含、厚重。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逆锋又分为虚逆锋和实逆锋。所谓虚逆，就是笔锋在空中作逆锋运作，笔锋不着纸，</a:t>
            </a:r>
            <a:r>
              <a:rPr lang="zh-CN" altLang="en-US" dirty="0" smtClean="0">
                <a:solidFill>
                  <a:srgbClr val="221E1F"/>
                </a:solidFill>
                <a:latin typeface="Adobe 宋体 Std L" panose="02020300000000000000" pitchFamily="18" charset="-122"/>
                <a:ea typeface="Adobe 宋体 Std L" panose="02020300000000000000" pitchFamily="18" charset="-122"/>
              </a:rPr>
              <a:t>也叫</a:t>
            </a:r>
            <a:r>
              <a:rPr lang="zh-CN" altLang="en-US" dirty="0">
                <a:solidFill>
                  <a:srgbClr val="221E1F"/>
                </a:solidFill>
                <a:latin typeface="Adobe 宋体 Std L" panose="02020300000000000000" pitchFamily="18" charset="-122"/>
                <a:ea typeface="Adobe 宋体 Std L" panose="02020300000000000000" pitchFamily="18" charset="-122"/>
              </a:rPr>
              <a:t>空中逆势。所谓实逆，是指笔锋轻轻入纸向点画的方向反运行极短的一段，然后再调锋运笔。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顺锋，即起笔时与笔画运行方向相一致，它与逆锋正好相反，顺锋写出的笔画外露、活泼。</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7" name="文本框 1"/>
          <p:cNvSpPr txBox="1"/>
          <p:nvPr/>
        </p:nvSpPr>
        <p:spPr>
          <a:xfrm>
            <a:off x="652389" y="354801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a:t>
            </a:r>
            <a:r>
              <a:rPr lang="zh-CN" altLang="en-US" sz="2500" dirty="0" smtClean="0">
                <a:solidFill>
                  <a:srgbClr val="FF0000"/>
                </a:solidFill>
                <a:latin typeface="华文中宋" panose="02010600040101010101" pitchFamily="2" charset="-122"/>
                <a:ea typeface="华文中宋" panose="02010600040101010101" pitchFamily="2" charset="-122"/>
              </a:rPr>
              <a:t>、</a:t>
            </a:r>
            <a:r>
              <a:rPr lang="zh-CN" altLang="en-US" sz="2500" dirty="0">
                <a:solidFill>
                  <a:srgbClr val="FF0000"/>
                </a:solidFill>
                <a:latin typeface="华文中宋" panose="02010600040101010101" pitchFamily="2" charset="-122"/>
                <a:ea typeface="华文中宋" panose="02010600040101010101" pitchFamily="2" charset="-122"/>
              </a:rPr>
              <a:t>行</a:t>
            </a:r>
            <a:r>
              <a:rPr lang="zh-CN" altLang="en-US" sz="2500" dirty="0" smtClean="0">
                <a:solidFill>
                  <a:srgbClr val="FF0000"/>
                </a:solidFill>
                <a:latin typeface="华文中宋" panose="02010600040101010101" pitchFamily="2" charset="-122"/>
                <a:ea typeface="华文中宋" panose="02010600040101010101" pitchFamily="2" charset="-122"/>
              </a:rPr>
              <a:t>笔</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0" name="文本框 2"/>
          <p:cNvSpPr txBox="1"/>
          <p:nvPr/>
        </p:nvSpPr>
        <p:spPr>
          <a:xfrm>
            <a:off x="521761" y="4163930"/>
            <a:ext cx="11054246" cy="258532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行笔是指起笔后的行笔过程。用笔方法包括中锋和侧锋。另外，为了加强笔画的粗细</a:t>
            </a:r>
            <a:r>
              <a:rPr lang="zh-CN" altLang="en-US" dirty="0" smtClean="0">
                <a:solidFill>
                  <a:srgbClr val="221E1F"/>
                </a:solidFill>
                <a:latin typeface="Adobe 宋体 Std L" panose="02020300000000000000" pitchFamily="18" charset="-122"/>
                <a:ea typeface="Adobe 宋体 Std L" panose="02020300000000000000" pitchFamily="18" charset="-122"/>
              </a:rPr>
              <a:t>变化</a:t>
            </a:r>
            <a:r>
              <a:rPr lang="zh-CN" altLang="en-US" dirty="0">
                <a:solidFill>
                  <a:srgbClr val="221E1F"/>
                </a:solidFill>
                <a:latin typeface="Adobe 宋体 Std L" panose="02020300000000000000" pitchFamily="18" charset="-122"/>
                <a:ea typeface="Adobe 宋体 Std L" panose="02020300000000000000" pitchFamily="18" charset="-122"/>
              </a:rPr>
              <a:t>和转折，还要在行笔过程中辅之以提、按、顿、驻、转、折、疾、涩等动作。</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中锋、侧锋</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中锋，是使笔锋在笔画中间运行的运笔方法。正规的教学历来强调“中锋行笔”。中锋行笔</a:t>
            </a:r>
            <a:r>
              <a:rPr lang="zh-CN" altLang="en-US" dirty="0" smtClean="0">
                <a:solidFill>
                  <a:srgbClr val="221E1F"/>
                </a:solidFill>
                <a:latin typeface="Adobe 宋体 Std L" panose="02020300000000000000" pitchFamily="18" charset="-122"/>
                <a:ea typeface="Adobe 宋体 Std L" panose="02020300000000000000" pitchFamily="18" charset="-122"/>
              </a:rPr>
              <a:t>，是</a:t>
            </a:r>
            <a:r>
              <a:rPr lang="zh-CN" altLang="en-US" dirty="0">
                <a:solidFill>
                  <a:srgbClr val="221E1F"/>
                </a:solidFill>
                <a:latin typeface="Adobe 宋体 Std L" panose="02020300000000000000" pitchFamily="18" charset="-122"/>
                <a:ea typeface="Adobe 宋体 Std L" panose="02020300000000000000" pitchFamily="18" charset="-122"/>
              </a:rPr>
              <a:t>笔锋在笔画中间运、行，毫铺纸面。两边分开，墨汁可以均匀渗入纸面，写出的线条沉着饱满</a:t>
            </a:r>
            <a:r>
              <a:rPr lang="zh-CN" altLang="en-US" dirty="0" smtClean="0">
                <a:solidFill>
                  <a:srgbClr val="221E1F"/>
                </a:solidFill>
                <a:latin typeface="Adobe 宋体 Std L" panose="02020300000000000000" pitchFamily="18" charset="-122"/>
                <a:ea typeface="Adobe 宋体 Std L" panose="02020300000000000000" pitchFamily="18" charset="-122"/>
              </a:rPr>
              <a:t>，遒劲</a:t>
            </a:r>
            <a:r>
              <a:rPr lang="zh-CN" altLang="en-US" dirty="0">
                <a:solidFill>
                  <a:srgbClr val="221E1F"/>
                </a:solidFill>
                <a:latin typeface="Adobe 宋体 Std L" panose="02020300000000000000" pitchFamily="18" charset="-122"/>
                <a:ea typeface="Adobe 宋体 Std L" panose="02020300000000000000" pitchFamily="18" charset="-122"/>
              </a:rPr>
              <a:t>有力，富有立体感，好比“如锥画沙”</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245988" y="304800"/>
            <a:ext cx="11670239"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侧</a:t>
            </a:r>
            <a:r>
              <a:rPr lang="zh-CN" altLang="en-US" dirty="0">
                <a:solidFill>
                  <a:srgbClr val="221E1F"/>
                </a:solidFill>
                <a:latin typeface="Adobe 宋体 Std L" panose="02020300000000000000" pitchFamily="18" charset="-122"/>
                <a:ea typeface="Adobe 宋体 Std L" panose="02020300000000000000" pitchFamily="18" charset="-122"/>
              </a:rPr>
              <a:t>锋，是运笔的另一种形式，即在运笔过程中笔锋不在笔画中间，而在笔画的一侧运行</a:t>
            </a:r>
            <a:r>
              <a:rPr lang="zh-CN" altLang="en-US" dirty="0" smtClean="0">
                <a:solidFill>
                  <a:srgbClr val="221E1F"/>
                </a:solidFill>
                <a:latin typeface="Adobe 宋体 Std L" panose="02020300000000000000" pitchFamily="18" charset="-122"/>
                <a:ea typeface="Adobe 宋体 Std L" panose="02020300000000000000" pitchFamily="18" charset="-122"/>
              </a:rPr>
              <a:t>，侧</a:t>
            </a:r>
            <a:r>
              <a:rPr lang="zh-CN" altLang="en-US" dirty="0">
                <a:solidFill>
                  <a:srgbClr val="221E1F"/>
                </a:solidFill>
                <a:latin typeface="Adobe 宋体 Std L" panose="02020300000000000000" pitchFamily="18" charset="-122"/>
                <a:ea typeface="Adobe 宋体 Std L" panose="02020300000000000000" pitchFamily="18" charset="-122"/>
              </a:rPr>
              <a:t>锋写出的笔画，神采外露。有“中锋取质，侧锋取妍”之说。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提笔、按笔、顿笔、驻笔</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提笔，就是在行笔过程中把笔稍微上提而不离开纸面的运笔方法。目的是使笔画变细</a:t>
            </a:r>
            <a:r>
              <a:rPr lang="zh-CN" altLang="en-US" dirty="0" smtClean="0">
                <a:solidFill>
                  <a:srgbClr val="221E1F"/>
                </a:solidFill>
                <a:latin typeface="Adobe 宋体 Std L" panose="02020300000000000000" pitchFamily="18" charset="-122"/>
                <a:ea typeface="Adobe 宋体 Std L" panose="02020300000000000000" pitchFamily="18" charset="-122"/>
              </a:rPr>
              <a:t>，或者</a:t>
            </a:r>
            <a:r>
              <a:rPr lang="zh-CN" altLang="en-US" dirty="0">
                <a:solidFill>
                  <a:srgbClr val="221E1F"/>
                </a:solidFill>
                <a:latin typeface="Adobe 宋体 Std L" panose="02020300000000000000" pitchFamily="18" charset="-122"/>
                <a:ea typeface="Adobe 宋体 Std L" panose="02020300000000000000" pitchFamily="18" charset="-122"/>
              </a:rPr>
              <a:t>为按笔蓄势做准备。</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按笔，在行笔过程中将笔下按，使笔画变粗。</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顿笔，重按并有短暂停留称顿笔</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驻</a:t>
            </a:r>
            <a:r>
              <a:rPr lang="zh-CN" altLang="en-US" dirty="0">
                <a:solidFill>
                  <a:srgbClr val="221E1F"/>
                </a:solidFill>
                <a:latin typeface="Adobe 宋体 Std L" panose="02020300000000000000" pitchFamily="18" charset="-122"/>
                <a:ea typeface="Adobe 宋体 Std L" panose="02020300000000000000" pitchFamily="18" charset="-122"/>
              </a:rPr>
              <a:t>笔，是笔锋行至某处，不作重按，稍作停留，借以取势的笔法。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转笔、折笔</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转笔与折笔是笔锋在改变运行方向时的用笔方法。转成圆、折成方。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转笔的书写方法是：起笔裹锋不提不按，用指腕的力量把笔锋调顺，心静手稳，中锋运行</a:t>
            </a:r>
            <a:r>
              <a:rPr lang="zh-CN" altLang="en-US" dirty="0" smtClean="0">
                <a:solidFill>
                  <a:srgbClr val="221E1F"/>
                </a:solidFill>
                <a:latin typeface="Adobe 宋体 Std L" panose="02020300000000000000" pitchFamily="18" charset="-122"/>
                <a:ea typeface="Adobe 宋体 Std L" panose="02020300000000000000" pitchFamily="18" charset="-122"/>
              </a:rPr>
              <a:t>，顺势</a:t>
            </a:r>
            <a:r>
              <a:rPr lang="zh-CN" altLang="en-US" dirty="0">
                <a:solidFill>
                  <a:srgbClr val="221E1F"/>
                </a:solidFill>
                <a:latin typeface="Adobe 宋体 Std L" panose="02020300000000000000" pitchFamily="18" charset="-122"/>
                <a:ea typeface="Adobe 宋体 Std L" panose="02020300000000000000" pitchFamily="18" charset="-122"/>
              </a:rPr>
              <a:t>转锋，行笔起伏不大，速度比较均匀，收笔时转绕回锋。也就是说，笔锋起止和改变</a:t>
            </a:r>
            <a:r>
              <a:rPr lang="zh-CN" altLang="en-US" dirty="0" smtClean="0">
                <a:solidFill>
                  <a:srgbClr val="221E1F"/>
                </a:solidFill>
                <a:latin typeface="Adobe 宋体 Std L" panose="02020300000000000000" pitchFamily="18" charset="-122"/>
                <a:ea typeface="Adobe 宋体 Std L" panose="02020300000000000000" pitchFamily="18" charset="-122"/>
              </a:rPr>
              <a:t>运行</a:t>
            </a:r>
            <a:r>
              <a:rPr lang="zh-CN" altLang="en-US" dirty="0">
                <a:solidFill>
                  <a:srgbClr val="221E1F"/>
                </a:solidFill>
                <a:latin typeface="Adobe 宋体 Std L" panose="02020300000000000000" pitchFamily="18" charset="-122"/>
                <a:ea typeface="Adobe 宋体 Std L" panose="02020300000000000000" pitchFamily="18" charset="-122"/>
              </a:rPr>
              <a:t>方向时要圆转取势。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折笔也叫折锋，指行笔时笔锋断然改变行笔方向，写出带有棱角的笔画，多用于起笔</a:t>
            </a:r>
            <a:r>
              <a:rPr lang="zh-CN" altLang="en-US" dirty="0" smtClean="0">
                <a:solidFill>
                  <a:srgbClr val="221E1F"/>
                </a:solidFill>
                <a:latin typeface="Adobe 宋体 Std L" panose="02020300000000000000" pitchFamily="18" charset="-122"/>
                <a:ea typeface="Adobe 宋体 Std L" panose="02020300000000000000" pitchFamily="18" charset="-122"/>
              </a:rPr>
              <a:t>和笔画</a:t>
            </a:r>
            <a:r>
              <a:rPr lang="zh-CN" altLang="en-US" dirty="0">
                <a:solidFill>
                  <a:srgbClr val="221E1F"/>
                </a:solidFill>
                <a:latin typeface="Adobe 宋体 Std L" panose="02020300000000000000" pitchFamily="18" charset="-122"/>
                <a:ea typeface="Adobe 宋体 Std L" panose="02020300000000000000" pitchFamily="18" charset="-122"/>
              </a:rPr>
              <a:t>的转折处</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疾笔、涩笔</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书写过程中，运笔速度有快有慢，古代书法家把行笔快的叫“疾笔”，把行笔慢的叫“涩笔”。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书写中行笔的速度没有一定的标准，因人因书体的不同而不同。一般地，楷书运笔较慢</a:t>
            </a:r>
            <a:r>
              <a:rPr lang="zh-CN" altLang="en-US" dirty="0" smtClean="0">
                <a:solidFill>
                  <a:srgbClr val="221E1F"/>
                </a:solidFill>
                <a:latin typeface="Adobe 宋体 Std L" panose="02020300000000000000" pitchFamily="18" charset="-122"/>
                <a:ea typeface="Adobe 宋体 Std L" panose="02020300000000000000" pitchFamily="18" charset="-122"/>
              </a:rPr>
              <a:t>，行书</a:t>
            </a:r>
            <a:r>
              <a:rPr lang="zh-CN" altLang="en-US" dirty="0">
                <a:solidFill>
                  <a:srgbClr val="221E1F"/>
                </a:solidFill>
                <a:latin typeface="Adobe 宋体 Std L" panose="02020300000000000000" pitchFamily="18" charset="-122"/>
                <a:ea typeface="Adobe 宋体 Std L" panose="02020300000000000000" pitchFamily="18" charset="-122"/>
              </a:rPr>
              <a:t>和草书运笔较快。</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652389" y="25936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a:t>
            </a:r>
            <a:r>
              <a:rPr lang="zh-CN" altLang="en-US" sz="2500" dirty="0" smtClean="0">
                <a:solidFill>
                  <a:srgbClr val="FF0000"/>
                </a:solidFill>
                <a:latin typeface="华文中宋" panose="02010600040101010101" pitchFamily="2" charset="-122"/>
                <a:ea typeface="华文中宋" panose="02010600040101010101" pitchFamily="2" charset="-122"/>
              </a:rPr>
              <a:t>、</a:t>
            </a:r>
            <a:r>
              <a:rPr lang="zh-CN" altLang="en-US" sz="2500" dirty="0">
                <a:solidFill>
                  <a:srgbClr val="FF0000"/>
                </a:solidFill>
                <a:latin typeface="华文中宋" panose="02010600040101010101" pitchFamily="2" charset="-122"/>
                <a:ea typeface="华文中宋" panose="02010600040101010101" pitchFamily="2" charset="-122"/>
              </a:rPr>
              <a:t>收</a:t>
            </a:r>
            <a:r>
              <a:rPr lang="zh-CN" altLang="en-US" sz="2500" dirty="0" smtClean="0">
                <a:solidFill>
                  <a:srgbClr val="FF0000"/>
                </a:solidFill>
                <a:latin typeface="华文中宋" panose="02010600040101010101" pitchFamily="2" charset="-122"/>
                <a:ea typeface="华文中宋" panose="02010600040101010101" pitchFamily="2" charset="-122"/>
              </a:rPr>
              <a:t>笔</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p:cNvSpPr txBox="1"/>
          <p:nvPr/>
        </p:nvSpPr>
        <p:spPr>
          <a:xfrm>
            <a:off x="521761" y="875279"/>
            <a:ext cx="11054246" cy="258532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收笔，是一笔画书写结束时，笔毫离开纸面的动作。一般来说，收笔有藏锋收笔和露</a:t>
            </a:r>
            <a:r>
              <a:rPr lang="zh-CN" altLang="en-US" dirty="0" smtClean="0">
                <a:solidFill>
                  <a:srgbClr val="221E1F"/>
                </a:solidFill>
                <a:latin typeface="Adobe 宋体 Std L" panose="02020300000000000000" pitchFamily="18" charset="-122"/>
                <a:ea typeface="Adobe 宋体 Std L" panose="02020300000000000000" pitchFamily="18" charset="-122"/>
              </a:rPr>
              <a:t>锋收</a:t>
            </a:r>
            <a:r>
              <a:rPr lang="zh-CN" altLang="en-US" dirty="0">
                <a:solidFill>
                  <a:srgbClr val="221E1F"/>
                </a:solidFill>
                <a:latin typeface="Adobe 宋体 Std L" panose="02020300000000000000" pitchFamily="18" charset="-122"/>
                <a:ea typeface="Adobe 宋体 Std L" panose="02020300000000000000" pitchFamily="18" charset="-122"/>
              </a:rPr>
              <a:t>笔两种。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藏锋收笔，是指收笔时笔锋朝笔画的反方向回收，将笔锋入点画之中，所以又叫回锋收笔。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露锋收笔，在收笔时顺着点画运动方向把笔提起，也叫顺锋收笔，如撇、捺等。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总之，书法的运笔方法是多种多样的，既相互联系又相互制约，是个对立统一的有机整体</a:t>
            </a:r>
            <a:r>
              <a:rPr lang="zh-CN" altLang="en-US" dirty="0" smtClean="0">
                <a:solidFill>
                  <a:srgbClr val="221E1F"/>
                </a:solidFill>
                <a:latin typeface="Adobe 宋体 Std L" panose="02020300000000000000" pitchFamily="18" charset="-122"/>
                <a:ea typeface="Adobe 宋体 Std L" panose="02020300000000000000" pitchFamily="18" charset="-122"/>
              </a:rPr>
              <a:t>。在</a:t>
            </a:r>
            <a:r>
              <a:rPr lang="zh-CN" altLang="en-US" dirty="0">
                <a:solidFill>
                  <a:srgbClr val="221E1F"/>
                </a:solidFill>
                <a:latin typeface="Adobe 宋体 Std L" panose="02020300000000000000" pitchFamily="18" charset="-122"/>
                <a:ea typeface="Adobe 宋体 Std L" panose="02020300000000000000" pitchFamily="18" charset="-122"/>
              </a:rPr>
              <a:t>实际应用中，不宜把它们绝对化，也不能孤立地看待它们。所以，在学习运笔时，宜在</a:t>
            </a:r>
            <a:r>
              <a:rPr lang="zh-CN" altLang="en-US" dirty="0" smtClean="0">
                <a:solidFill>
                  <a:srgbClr val="221E1F"/>
                </a:solidFill>
                <a:latin typeface="Adobe 宋体 Std L" panose="02020300000000000000" pitchFamily="18" charset="-122"/>
                <a:ea typeface="Adobe 宋体 Std L" panose="02020300000000000000" pitchFamily="18" charset="-122"/>
              </a:rPr>
              <a:t>掌握</a:t>
            </a:r>
            <a:r>
              <a:rPr lang="zh-CN" altLang="en-US" dirty="0">
                <a:solidFill>
                  <a:srgbClr val="221E1F"/>
                </a:solidFill>
                <a:latin typeface="Adobe 宋体 Std L" panose="02020300000000000000" pitchFamily="18" charset="-122"/>
                <a:ea typeface="Adobe 宋体 Std L" panose="02020300000000000000" pitchFamily="18" charset="-122"/>
              </a:rPr>
              <a:t>基本方法的基础上，进一步学会变通，灵活地使用各种运笔方法。</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7" name="文本框 1"/>
          <p:cNvSpPr txBox="1"/>
          <p:nvPr/>
        </p:nvSpPr>
        <p:spPr>
          <a:xfrm>
            <a:off x="652389" y="3732677"/>
            <a:ext cx="6627044" cy="369332"/>
          </a:xfrm>
          <a:prstGeom prst="rect">
            <a:avLst/>
          </a:prstGeom>
          <a:noFill/>
        </p:spPr>
        <p:txBody>
          <a:bodyPr wrap="square" rtlCol="0">
            <a:spAutoFit/>
          </a:bodyPr>
          <a:lstStyle/>
          <a:p>
            <a:r>
              <a:rPr lang="zh-CN" altLang="en-US" dirty="0" smtClean="0">
                <a:latin typeface="华文中宋" panose="02010600040101010101" pitchFamily="2" charset="-122"/>
                <a:ea typeface="华文中宋" panose="02010600040101010101" pitchFamily="2" charset="-122"/>
              </a:rPr>
              <a:t>理解和思考</a:t>
            </a:r>
            <a:endParaRPr lang="zh-CN" altLang="en-US" dirty="0">
              <a:latin typeface="华文中宋" panose="02010600040101010101" pitchFamily="2" charset="-122"/>
              <a:ea typeface="华文中宋" panose="02010600040101010101" pitchFamily="2" charset="-122"/>
            </a:endParaRPr>
          </a:p>
        </p:txBody>
      </p:sp>
      <p:sp>
        <p:nvSpPr>
          <p:cNvPr id="10" name="文本框 2"/>
          <p:cNvSpPr txBox="1"/>
          <p:nvPr/>
        </p:nvSpPr>
        <p:spPr>
          <a:xfrm>
            <a:off x="521761" y="4163930"/>
            <a:ext cx="11054246" cy="923330"/>
          </a:xfrm>
          <a:prstGeom prst="rect">
            <a:avLst/>
          </a:prstGeom>
          <a:noFill/>
        </p:spPr>
        <p:txBody>
          <a:bodyPr wrap="square" rtlCol="0">
            <a:spAutoFit/>
          </a:bodyPr>
          <a:lstStyle/>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1</a:t>
            </a:r>
            <a:r>
              <a:rPr lang="zh-CN" altLang="en-US" dirty="0">
                <a:solidFill>
                  <a:srgbClr val="221E1F"/>
                </a:solidFill>
                <a:latin typeface="方正楷体_GBK" pitchFamily="65" charset="-122"/>
                <a:ea typeface="方正楷体_GBK" pitchFamily="65" charset="-122"/>
              </a:rPr>
              <a:t>）理解笔法的一些名词概念。</a:t>
            </a:r>
            <a:endParaRPr lang="zh-CN" altLang="en-US" dirty="0">
              <a:solidFill>
                <a:srgbClr val="221E1F"/>
              </a:solidFill>
              <a:latin typeface="方正楷体_GBK" pitchFamily="65" charset="-122"/>
              <a:ea typeface="方正楷体_GBK" pitchFamily="65" charset="-122"/>
            </a:endParaRPr>
          </a:p>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2</a:t>
            </a:r>
            <a:r>
              <a:rPr lang="zh-CN" altLang="en-US" dirty="0">
                <a:solidFill>
                  <a:srgbClr val="221E1F"/>
                </a:solidFill>
                <a:latin typeface="方正楷体_GBK" pitchFamily="65" charset="-122"/>
                <a:ea typeface="方正楷体_GBK" pitchFamily="65" charset="-122"/>
              </a:rPr>
              <a:t>）掌握起笔、行笔、收笔的几种用锋方法。</a:t>
            </a:r>
            <a:endParaRPr lang="zh-CN" altLang="en-US" dirty="0">
              <a:solidFill>
                <a:srgbClr val="221E1F"/>
              </a:solidFill>
              <a:latin typeface="方正楷体_GBK" pitchFamily="65" charset="-122"/>
              <a:ea typeface="方正楷体_GBK"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6179330" cy="804725"/>
            <a:chOff x="251900" y="195486"/>
            <a:chExt cx="4496569" cy="585582"/>
          </a:xfrm>
        </p:grpSpPr>
        <p:sp>
          <p:nvSpPr>
            <p:cNvPr id="7" name="矩形 6"/>
            <p:cNvSpPr/>
            <p:nvPr/>
          </p:nvSpPr>
          <p:spPr>
            <a:xfrm>
              <a:off x="1331640" y="255120"/>
              <a:ext cx="3416829"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3</a:t>
              </a:r>
              <a:r>
                <a:rPr lang="zh-CN" altLang="en-US" sz="2800" b="1" kern="0" dirty="0" smtClean="0">
                  <a:solidFill>
                    <a:schemeClr val="accent1">
                      <a:lumMod val="75000"/>
                    </a:schemeClr>
                  </a:solidFill>
                  <a:cs typeface="+mn-ea"/>
                  <a:sym typeface="+mn-lt"/>
                </a:rPr>
                <a:t>章  楷体笔画的书写训练</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p:cNvSpPr txBox="1"/>
          <p:nvPr/>
        </p:nvSpPr>
        <p:spPr>
          <a:xfrm>
            <a:off x="652389" y="218292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一、横画的类别、特点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52389" y="2836063"/>
            <a:ext cx="11054246" cy="2169825"/>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横</a:t>
            </a:r>
            <a:r>
              <a:rPr lang="zh-CN" altLang="en-US" dirty="0">
                <a:solidFill>
                  <a:srgbClr val="221E1F"/>
                </a:solidFill>
                <a:latin typeface="Adobe 宋体 Std L" panose="02020300000000000000" pitchFamily="18" charset="-122"/>
                <a:ea typeface="Adobe 宋体 Std L" panose="02020300000000000000" pitchFamily="18" charset="-122"/>
              </a:rPr>
              <a:t>画有长横和短横两类，共同的特点：不水平、不笔直、不等粗。</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）不水平，都是左低右高，一般倾斜度</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 </a:t>
            </a:r>
            <a:r>
              <a:rPr lang="en-US" altLang="zh-CN" dirty="0">
                <a:solidFill>
                  <a:srgbClr val="221E1F"/>
                </a:solidFill>
                <a:latin typeface="Adobe 宋体 Std L" panose="02020300000000000000" pitchFamily="18" charset="-122"/>
                <a:ea typeface="Adobe 宋体 Std L" panose="02020300000000000000" pitchFamily="18" charset="-122"/>
              </a:rPr>
              <a:t>10°</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）不笔直，短横顶部呈凹势，长横一般呈凸势。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）不等粗，长横两头略粗，中间略细；短横一般分为头部略细和两头略粗、中间</a:t>
            </a:r>
            <a:r>
              <a:rPr lang="zh-CN" altLang="en-US" dirty="0" smtClean="0">
                <a:solidFill>
                  <a:srgbClr val="221E1F"/>
                </a:solidFill>
                <a:latin typeface="Adobe 宋体 Std L" panose="02020300000000000000" pitchFamily="18" charset="-122"/>
                <a:ea typeface="Adobe 宋体 Std L" panose="02020300000000000000" pitchFamily="18" charset="-122"/>
              </a:rPr>
              <a:t>稍细</a:t>
            </a:r>
            <a:r>
              <a:rPr lang="zh-CN" altLang="en-US" dirty="0">
                <a:solidFill>
                  <a:srgbClr val="221E1F"/>
                </a:solidFill>
                <a:latin typeface="Adobe 宋体 Std L" panose="02020300000000000000" pitchFamily="18" charset="-122"/>
                <a:ea typeface="Adobe 宋体 Std L" panose="02020300000000000000" pitchFamily="18" charset="-122"/>
              </a:rPr>
              <a:t>两种。横画在汉字中起着顶梁、中梁、托底的作用，左右字的稳固与平衡。</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5" name="文本框 2"/>
          <p:cNvSpPr txBox="1"/>
          <p:nvPr/>
        </p:nvSpPr>
        <p:spPr>
          <a:xfrm>
            <a:off x="682125" y="1050974"/>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第一节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横</a:t>
            </a:r>
            <a:r>
              <a:rPr lang="zh-CN" altLang="en-US" sz="2600" b="1" dirty="0">
                <a:solidFill>
                  <a:srgbClr val="C00000"/>
                </a:solidFill>
                <a:latin typeface="Adobe 宋体 Std L" panose="02020300000000000000" pitchFamily="18" charset="-122"/>
                <a:ea typeface="Adobe 宋体 Std L" panose="02020300000000000000" pitchFamily="18" charset="-122"/>
              </a:rPr>
              <a:t>画的类别、特点及写法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652389" y="25936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二、横画的写法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p:cNvSpPr txBox="1"/>
          <p:nvPr/>
        </p:nvSpPr>
        <p:spPr>
          <a:xfrm>
            <a:off x="521761" y="875279"/>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横画的写法可分为八步，如图</a:t>
            </a:r>
            <a:r>
              <a:rPr lang="en-US" altLang="zh-CN" dirty="0">
                <a:solidFill>
                  <a:srgbClr val="221E1F"/>
                </a:solidFill>
                <a:latin typeface="Adobe 宋体 Std L" panose="02020300000000000000" pitchFamily="18" charset="-122"/>
                <a:ea typeface="Adobe 宋体 Std L" panose="02020300000000000000" pitchFamily="18" charset="-122"/>
              </a:rPr>
              <a:t>3-1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84771" y="1339893"/>
            <a:ext cx="5457825" cy="1845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2"/>
          <p:cNvSpPr txBox="1"/>
          <p:nvPr/>
        </p:nvSpPr>
        <p:spPr>
          <a:xfrm>
            <a:off x="521761" y="3328193"/>
            <a:ext cx="11054246" cy="337310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）逆锋起笔。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）折笔下顿。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）提笔向右行笔。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）中锋行笔。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）稍停。</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）右上提笔。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）右下顿笔成。</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8</a:t>
            </a:r>
            <a:r>
              <a:rPr lang="zh-CN" altLang="en-US" dirty="0">
                <a:solidFill>
                  <a:srgbClr val="221E1F"/>
                </a:solidFill>
                <a:latin typeface="Adobe 宋体 Std L" panose="02020300000000000000" pitchFamily="18" charset="-122"/>
                <a:ea typeface="Adobe 宋体 Std L" panose="02020300000000000000" pitchFamily="18" charset="-122"/>
              </a:rPr>
              <a:t>）回锋收笔。</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2" name="文本框 1"/>
          <p:cNvSpPr txBox="1"/>
          <p:nvPr/>
        </p:nvSpPr>
        <p:spPr>
          <a:xfrm>
            <a:off x="6984881" y="369304"/>
            <a:ext cx="6627044" cy="369332"/>
          </a:xfrm>
          <a:prstGeom prst="rect">
            <a:avLst/>
          </a:prstGeom>
          <a:noFill/>
        </p:spPr>
        <p:txBody>
          <a:bodyPr wrap="square" rtlCol="0">
            <a:spAutoFit/>
          </a:bodyPr>
          <a:lstStyle/>
          <a:p>
            <a:r>
              <a:rPr lang="zh-CN" altLang="en-US" dirty="0" smtClean="0">
                <a:latin typeface="华文中宋" panose="02010600040101010101" pitchFamily="2" charset="-122"/>
                <a:ea typeface="华文中宋" panose="02010600040101010101" pitchFamily="2" charset="-122"/>
              </a:rPr>
              <a:t>理解和思考</a:t>
            </a:r>
            <a:endParaRPr lang="zh-CN" altLang="en-US" dirty="0">
              <a:latin typeface="华文中宋" panose="02010600040101010101" pitchFamily="2" charset="-122"/>
              <a:ea typeface="华文中宋" panose="02010600040101010101" pitchFamily="2" charset="-122"/>
            </a:endParaRPr>
          </a:p>
        </p:txBody>
      </p:sp>
      <p:sp>
        <p:nvSpPr>
          <p:cNvPr id="13" name="文本框 2"/>
          <p:cNvSpPr txBox="1"/>
          <p:nvPr/>
        </p:nvSpPr>
        <p:spPr>
          <a:xfrm>
            <a:off x="6854253" y="800557"/>
            <a:ext cx="11054246" cy="1707262"/>
          </a:xfrm>
          <a:prstGeom prst="rect">
            <a:avLst/>
          </a:prstGeom>
          <a:noFill/>
        </p:spPr>
        <p:txBody>
          <a:bodyPr wrap="square" rtlCol="0">
            <a:spAutoFit/>
          </a:bodyPr>
          <a:lstStyle/>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1</a:t>
            </a:r>
            <a:r>
              <a:rPr lang="zh-CN" altLang="en-US" dirty="0">
                <a:solidFill>
                  <a:srgbClr val="221E1F"/>
                </a:solidFill>
                <a:latin typeface="方正楷体_GBK" pitchFamily="65" charset="-122"/>
                <a:ea typeface="方正楷体_GBK" pitchFamily="65" charset="-122"/>
              </a:rPr>
              <a:t>）掌握横画的特点。</a:t>
            </a:r>
            <a:endParaRPr lang="zh-CN" altLang="en-US" dirty="0">
              <a:solidFill>
                <a:srgbClr val="221E1F"/>
              </a:solidFill>
              <a:latin typeface="方正楷体_GBK" pitchFamily="65" charset="-122"/>
              <a:ea typeface="方正楷体_GBK" pitchFamily="65" charset="-122"/>
            </a:endParaRPr>
          </a:p>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2</a:t>
            </a:r>
            <a:r>
              <a:rPr lang="zh-CN" altLang="en-US" dirty="0">
                <a:solidFill>
                  <a:srgbClr val="221E1F"/>
                </a:solidFill>
                <a:latin typeface="方正楷体_GBK" pitchFamily="65" charset="-122"/>
                <a:ea typeface="方正楷体_GBK" pitchFamily="65" charset="-122"/>
              </a:rPr>
              <a:t>）观察上面笔画，分析运笔用锋法。</a:t>
            </a:r>
            <a:endParaRPr lang="zh-CN" altLang="en-US" dirty="0">
              <a:solidFill>
                <a:srgbClr val="221E1F"/>
              </a:solidFill>
              <a:latin typeface="方正楷体_GBK" pitchFamily="65" charset="-122"/>
              <a:ea typeface="方正楷体_GBK" pitchFamily="65" charset="-122"/>
            </a:endParaRPr>
          </a:p>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3</a:t>
            </a:r>
            <a:r>
              <a:rPr lang="zh-CN" altLang="en-US" dirty="0">
                <a:solidFill>
                  <a:srgbClr val="221E1F"/>
                </a:solidFill>
                <a:latin typeface="方正楷体_GBK" pitchFamily="65" charset="-122"/>
                <a:ea typeface="方正楷体_GBK" pitchFamily="65" charset="-122"/>
              </a:rPr>
              <a:t>）起笔、行笔各有什么特点？</a:t>
            </a:r>
            <a:endParaRPr lang="zh-CN" altLang="en-US" dirty="0">
              <a:solidFill>
                <a:srgbClr val="221E1F"/>
              </a:solidFill>
              <a:latin typeface="方正楷体_GBK" pitchFamily="65" charset="-122"/>
              <a:ea typeface="方正楷体_GBK" pitchFamily="65" charset="-122"/>
            </a:endParaRPr>
          </a:p>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4</a:t>
            </a:r>
            <a:r>
              <a:rPr lang="zh-CN" altLang="en-US" dirty="0">
                <a:solidFill>
                  <a:srgbClr val="221E1F"/>
                </a:solidFill>
                <a:latin typeface="方正楷体_GBK" pitchFamily="65" charset="-122"/>
                <a:ea typeface="方正楷体_GBK" pitchFamily="65" charset="-122"/>
              </a:rPr>
              <a:t>）临写范字“二”“三”。</a:t>
            </a:r>
            <a:endParaRPr lang="zh-CN" altLang="en-US" dirty="0">
              <a:solidFill>
                <a:srgbClr val="221E1F"/>
              </a:solidFill>
              <a:latin typeface="方正楷体_GBK" pitchFamily="65" charset="-122"/>
              <a:ea typeface="方正楷体_GBK" pitchFamily="65" charset="-122"/>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1744" y="2731782"/>
            <a:ext cx="4238805" cy="1657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1625007"/>
            <a:ext cx="1105424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竖画主要有垂露竖、悬针竖和短竖三类。在汉字中起着支撑字架的作用。</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）垂露竖。因竖画尾端像一滴露珠而得名，具有细劲挺拔的特点。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）悬针竖。因像一枚悬着的别针而得名，具有粗壮饱满的特点。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）短竖。因形体较短而名短竖，其特点是短小粗壮，多数垂直，少数倾斜。</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682125" y="247803"/>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第二</a:t>
            </a:r>
            <a:r>
              <a:rPr lang="zh-CN" altLang="en-US" sz="2600" b="1" dirty="0" smtClean="0">
                <a:solidFill>
                  <a:srgbClr val="C00000"/>
                </a:solidFill>
                <a:latin typeface="Adobe 宋体 Std L" panose="02020300000000000000" pitchFamily="18" charset="-122"/>
                <a:ea typeface="Adobe 宋体 Std L" panose="02020300000000000000" pitchFamily="18" charset="-122"/>
              </a:rPr>
              <a:t>节    竖</a:t>
            </a:r>
            <a:r>
              <a:rPr lang="zh-CN" altLang="en-US" sz="2600" b="1" dirty="0">
                <a:solidFill>
                  <a:srgbClr val="C00000"/>
                </a:solidFill>
                <a:latin typeface="Adobe 宋体 Std L" panose="02020300000000000000" pitchFamily="18" charset="-122"/>
                <a:ea typeface="Adobe 宋体 Std L" panose="02020300000000000000" pitchFamily="18" charset="-122"/>
              </a:rPr>
              <a:t>画的类别、特点及写法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7" name="文本框 1"/>
          <p:cNvSpPr txBox="1"/>
          <p:nvPr/>
        </p:nvSpPr>
        <p:spPr>
          <a:xfrm>
            <a:off x="652389" y="113789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一、竖画的类别、特点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8" name="文本框 2"/>
          <p:cNvSpPr txBox="1"/>
          <p:nvPr/>
        </p:nvSpPr>
        <p:spPr>
          <a:xfrm>
            <a:off x="652389" y="3961807"/>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竖画的写法如图</a:t>
            </a:r>
            <a:r>
              <a:rPr lang="en-US" altLang="zh-CN" dirty="0">
                <a:solidFill>
                  <a:srgbClr val="221E1F"/>
                </a:solidFill>
                <a:latin typeface="Adobe 宋体 Std L" panose="02020300000000000000" pitchFamily="18" charset="-122"/>
                <a:ea typeface="Adobe 宋体 Std L" panose="02020300000000000000" pitchFamily="18" charset="-122"/>
              </a:rPr>
              <a:t>3-2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1"/>
          <p:cNvSpPr txBox="1"/>
          <p:nvPr/>
        </p:nvSpPr>
        <p:spPr>
          <a:xfrm>
            <a:off x="652389" y="347469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二、竖画的写法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02061" y="3474691"/>
            <a:ext cx="4277591" cy="325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281411" y="400253"/>
            <a:ext cx="11054246" cy="6281591"/>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（一）垂露竖的写法</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）左上逆锋起笔也可虚逆。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）折笔右下顿笔成点。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）左下调锋。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）中锋行笔。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）稍停。</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）左下提笔。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）右下顿笔。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8</a:t>
            </a:r>
            <a:r>
              <a:rPr lang="zh-CN" altLang="en-US" dirty="0">
                <a:solidFill>
                  <a:srgbClr val="221E1F"/>
                </a:solidFill>
                <a:latin typeface="Adobe 宋体 Std L" panose="02020300000000000000" pitchFamily="18" charset="-122"/>
                <a:ea typeface="Adobe 宋体 Std L" panose="02020300000000000000" pitchFamily="18" charset="-122"/>
              </a:rPr>
              <a:t>）回锋收笔。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（二）悬针竖的写法</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）同垂露竖写法。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）渐按毛笔使笔画粗壮有力。</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）渐提使笔锋逐渐离开纸面。</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（三）短竖的写法</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短竖的起笔行笔与长竖相似，收笔直接提起即可。</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1"/>
          <p:cNvSpPr txBox="1"/>
          <p:nvPr/>
        </p:nvSpPr>
        <p:spPr>
          <a:xfrm>
            <a:off x="6276156" y="400253"/>
            <a:ext cx="6627044" cy="369332"/>
          </a:xfrm>
          <a:prstGeom prst="rect">
            <a:avLst/>
          </a:prstGeom>
          <a:noFill/>
        </p:spPr>
        <p:txBody>
          <a:bodyPr wrap="square" rtlCol="0">
            <a:spAutoFit/>
          </a:bodyPr>
          <a:lstStyle/>
          <a:p>
            <a:r>
              <a:rPr lang="zh-CN" altLang="en-US" dirty="0" smtClean="0">
                <a:latin typeface="华文中宋" panose="02010600040101010101" pitchFamily="2" charset="-122"/>
                <a:ea typeface="华文中宋" panose="02010600040101010101" pitchFamily="2" charset="-122"/>
              </a:rPr>
              <a:t>理解和思考</a:t>
            </a:r>
            <a:endParaRPr lang="zh-CN" altLang="en-US" dirty="0">
              <a:latin typeface="华文中宋" panose="02010600040101010101" pitchFamily="2" charset="-122"/>
              <a:ea typeface="华文中宋" panose="02010600040101010101" pitchFamily="2" charset="-122"/>
            </a:endParaRPr>
          </a:p>
        </p:txBody>
      </p:sp>
      <p:sp>
        <p:nvSpPr>
          <p:cNvPr id="13" name="文本框 2"/>
          <p:cNvSpPr txBox="1"/>
          <p:nvPr/>
        </p:nvSpPr>
        <p:spPr>
          <a:xfrm>
            <a:off x="6145528" y="831506"/>
            <a:ext cx="11054246" cy="876266"/>
          </a:xfrm>
          <a:prstGeom prst="rect">
            <a:avLst/>
          </a:prstGeom>
          <a:noFill/>
        </p:spPr>
        <p:txBody>
          <a:bodyPr wrap="square" rtlCol="0">
            <a:spAutoFit/>
          </a:bodyPr>
          <a:lstStyle/>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1</a:t>
            </a:r>
            <a:r>
              <a:rPr lang="zh-CN" altLang="en-US" dirty="0">
                <a:solidFill>
                  <a:srgbClr val="221E1F"/>
                </a:solidFill>
                <a:latin typeface="方正楷体_GBK" pitchFamily="65" charset="-122"/>
                <a:ea typeface="方正楷体_GBK" pitchFamily="65" charset="-122"/>
              </a:rPr>
              <a:t>）垂露竖和悬针竖在形态上和写法上有什么不同？</a:t>
            </a:r>
            <a:endParaRPr lang="zh-CN" altLang="en-US" dirty="0">
              <a:solidFill>
                <a:srgbClr val="221E1F"/>
              </a:solidFill>
              <a:latin typeface="方正楷体_GBK" pitchFamily="65" charset="-122"/>
              <a:ea typeface="方正楷体_GBK" pitchFamily="65" charset="-122"/>
            </a:endParaRPr>
          </a:p>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2</a:t>
            </a:r>
            <a:r>
              <a:rPr lang="zh-CN" altLang="en-US" dirty="0">
                <a:solidFill>
                  <a:srgbClr val="221E1F"/>
                </a:solidFill>
                <a:latin typeface="方正楷体_GBK" pitchFamily="65" charset="-122"/>
                <a:ea typeface="方正楷体_GBK" pitchFamily="65" charset="-122"/>
              </a:rPr>
              <a:t>）练习例字“十”“中”“下”等字。</a:t>
            </a:r>
            <a:endParaRPr lang="zh-CN" altLang="en-US" dirty="0">
              <a:solidFill>
                <a:srgbClr val="221E1F"/>
              </a:solidFill>
              <a:latin typeface="方正楷体_GBK" pitchFamily="65" charset="-122"/>
              <a:ea typeface="方正楷体_GBK" pitchFamily="65" charset="-122"/>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50731" y="1940832"/>
            <a:ext cx="4925109" cy="1600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07328" y="1204471"/>
            <a:ext cx="8858250"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22167" y="386207"/>
            <a:ext cx="3725804" cy="1926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22166" y="2566501"/>
            <a:ext cx="3725805" cy="1831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45338" y="4541636"/>
            <a:ext cx="3728802" cy="1917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1625007"/>
            <a:ext cx="11054246" cy="21266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撇画分为平撇、斜撇、竖撇三大类</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）平撇。形短势平，多用在字头。</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）斜撇。一般倾斜度为</a:t>
            </a:r>
            <a:r>
              <a:rPr lang="en-US" altLang="zh-CN" dirty="0">
                <a:solidFill>
                  <a:srgbClr val="221E1F"/>
                </a:solidFill>
                <a:latin typeface="Adobe 宋体 Std L" panose="02020300000000000000" pitchFamily="18" charset="-122"/>
                <a:ea typeface="Adobe 宋体 Std L" panose="02020300000000000000" pitchFamily="18" charset="-122"/>
              </a:rPr>
              <a:t>45°</a:t>
            </a:r>
            <a:r>
              <a:rPr lang="zh-CN" altLang="en-US" dirty="0">
                <a:solidFill>
                  <a:srgbClr val="221E1F"/>
                </a:solidFill>
                <a:latin typeface="Adobe 宋体 Std L" panose="02020300000000000000" pitchFamily="18" charset="-122"/>
                <a:ea typeface="Adobe 宋体 Std L" panose="02020300000000000000" pitchFamily="18" charset="-122"/>
              </a:rPr>
              <a:t>，短的直而锐，长的弯而丰，多用在字和偏旁左边。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）竖撇。上半段如竖画，下半段如斜撇，多用在字或偏旁的左边，或穿过字心。</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三种撇的共同特点：头壮尾扬、饱满流畅。撇在汉字中起到平衡重心、舒展美观的作用。</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682125" y="247803"/>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第三节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撇</a:t>
            </a:r>
            <a:r>
              <a:rPr lang="zh-CN" altLang="en-US" sz="2600" b="1" dirty="0">
                <a:solidFill>
                  <a:srgbClr val="C00000"/>
                </a:solidFill>
                <a:latin typeface="Adobe 宋体 Std L" panose="02020300000000000000" pitchFamily="18" charset="-122"/>
                <a:ea typeface="Adobe 宋体 Std L" panose="02020300000000000000" pitchFamily="18" charset="-122"/>
              </a:rPr>
              <a:t>画的类别、特点及写法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7" name="文本框 1"/>
          <p:cNvSpPr txBox="1"/>
          <p:nvPr/>
        </p:nvSpPr>
        <p:spPr>
          <a:xfrm>
            <a:off x="652389" y="113789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一、撇画的类别特点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8" name="文本框 2"/>
          <p:cNvSpPr txBox="1"/>
          <p:nvPr/>
        </p:nvSpPr>
        <p:spPr>
          <a:xfrm>
            <a:off x="652389" y="4423754"/>
            <a:ext cx="11054246" cy="21266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）左上逆锋起笔。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）折笔右下顿成点。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）调锋。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）左下行笔。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）提笔出锋、力送笔端。</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1"/>
          <p:cNvSpPr txBox="1"/>
          <p:nvPr/>
        </p:nvSpPr>
        <p:spPr>
          <a:xfrm>
            <a:off x="652389" y="393663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二、撇的写法（见图</a:t>
            </a:r>
            <a:r>
              <a:rPr lang="en-US" altLang="zh-CN" sz="2500" dirty="0">
                <a:solidFill>
                  <a:srgbClr val="FF0000"/>
                </a:solidFill>
                <a:latin typeface="华文中宋" panose="02010600040101010101" pitchFamily="2" charset="-122"/>
                <a:ea typeface="华文中宋" panose="02010600040101010101" pitchFamily="2" charset="-122"/>
              </a:rPr>
              <a:t>3-3</a:t>
            </a:r>
            <a:r>
              <a:rPr lang="zh-CN" altLang="en-US" sz="2500" dirty="0">
                <a:solidFill>
                  <a:srgbClr val="FF0000"/>
                </a:solidFill>
                <a:latin typeface="华文中宋" panose="02010600040101010101" pitchFamily="2" charset="-122"/>
                <a:ea typeface="华文中宋" panose="02010600040101010101" pitchFamily="2" charset="-122"/>
              </a:rPr>
              <a:t>）</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51249" y="3936638"/>
            <a:ext cx="6450466" cy="2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
          <p:cNvSpPr txBox="1"/>
          <p:nvPr/>
        </p:nvSpPr>
        <p:spPr>
          <a:xfrm>
            <a:off x="749033" y="400253"/>
            <a:ext cx="6627044" cy="369332"/>
          </a:xfrm>
          <a:prstGeom prst="rect">
            <a:avLst/>
          </a:prstGeom>
          <a:noFill/>
        </p:spPr>
        <p:txBody>
          <a:bodyPr wrap="square" rtlCol="0">
            <a:spAutoFit/>
          </a:bodyPr>
          <a:lstStyle/>
          <a:p>
            <a:r>
              <a:rPr lang="zh-CN" altLang="en-US" dirty="0" smtClean="0">
                <a:latin typeface="华文中宋" panose="02010600040101010101" pitchFamily="2" charset="-122"/>
                <a:ea typeface="华文中宋" panose="02010600040101010101" pitchFamily="2" charset="-122"/>
              </a:rPr>
              <a:t>理解和思考</a:t>
            </a:r>
            <a:endParaRPr lang="zh-CN" altLang="en-US" dirty="0">
              <a:latin typeface="华文中宋" panose="02010600040101010101" pitchFamily="2" charset="-122"/>
              <a:ea typeface="华文中宋" panose="02010600040101010101" pitchFamily="2" charset="-122"/>
            </a:endParaRPr>
          </a:p>
        </p:txBody>
      </p:sp>
      <p:sp>
        <p:nvSpPr>
          <p:cNvPr id="13" name="文本框 2"/>
          <p:cNvSpPr txBox="1"/>
          <p:nvPr/>
        </p:nvSpPr>
        <p:spPr>
          <a:xfrm>
            <a:off x="618405" y="831506"/>
            <a:ext cx="11054246" cy="460767"/>
          </a:xfrm>
          <a:prstGeom prst="rect">
            <a:avLst/>
          </a:prstGeom>
          <a:noFill/>
        </p:spPr>
        <p:txBody>
          <a:bodyPr wrap="square" rtlCol="0">
            <a:spAutoFit/>
          </a:bodyPr>
          <a:lstStyle/>
          <a:p>
            <a:pPr indent="457200">
              <a:lnSpc>
                <a:spcPct val="150000"/>
              </a:lnSpc>
            </a:pPr>
            <a:r>
              <a:rPr lang="zh-CN" altLang="en-US" dirty="0">
                <a:solidFill>
                  <a:srgbClr val="221E1F"/>
                </a:solidFill>
                <a:latin typeface="方正楷体_GBK" pitchFamily="65" charset="-122"/>
                <a:ea typeface="方正楷体_GBK" pitchFamily="65" charset="-122"/>
              </a:rPr>
              <a:t>临写范字“千”“作”“丈”“不”。</a:t>
            </a:r>
            <a:endParaRPr lang="zh-CN" altLang="en-US" dirty="0">
              <a:solidFill>
                <a:srgbClr val="221E1F"/>
              </a:solidFill>
              <a:latin typeface="方正楷体_GBK" pitchFamily="65" charset="-122"/>
              <a:ea typeface="方正楷体_GBK" pitchFamily="65" charset="-122"/>
            </a:endParaRPr>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04332" y="1292273"/>
            <a:ext cx="6082392" cy="1562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2"/>
          <p:cNvSpPr txBox="1"/>
          <p:nvPr/>
        </p:nvSpPr>
        <p:spPr>
          <a:xfrm>
            <a:off x="652389" y="5128819"/>
            <a:ext cx="11054246" cy="133882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捺画分为斜捺和平捺两种。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斜捺约呈</a:t>
            </a:r>
            <a:r>
              <a:rPr lang="en-US" altLang="zh-CN" dirty="0">
                <a:solidFill>
                  <a:srgbClr val="221E1F"/>
                </a:solidFill>
                <a:latin typeface="Adobe 宋体 Std L" panose="02020300000000000000" pitchFamily="18" charset="-122"/>
                <a:ea typeface="Adobe 宋体 Std L" panose="02020300000000000000" pitchFamily="18" charset="-122"/>
              </a:rPr>
              <a:t>45°</a:t>
            </a:r>
            <a:r>
              <a:rPr lang="zh-CN" altLang="en-US" dirty="0">
                <a:solidFill>
                  <a:srgbClr val="221E1F"/>
                </a:solidFill>
                <a:latin typeface="Adobe 宋体 Std L" panose="02020300000000000000" pitchFamily="18" charset="-122"/>
                <a:ea typeface="Adobe 宋体 Std L" panose="02020300000000000000" pitchFamily="18" charset="-122"/>
              </a:rPr>
              <a:t>角向右下倾斜，有长有短。</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平捺约呈</a:t>
            </a:r>
            <a:r>
              <a:rPr lang="en-US" altLang="zh-CN" dirty="0">
                <a:solidFill>
                  <a:srgbClr val="221E1F"/>
                </a:solidFill>
                <a:latin typeface="Adobe 宋体 Std L" panose="02020300000000000000" pitchFamily="18" charset="-122"/>
                <a:ea typeface="Adobe 宋体 Std L" panose="02020300000000000000" pitchFamily="18" charset="-122"/>
              </a:rPr>
              <a:t>20°</a:t>
            </a:r>
            <a:r>
              <a:rPr lang="zh-CN" altLang="en-US" dirty="0">
                <a:solidFill>
                  <a:srgbClr val="221E1F"/>
                </a:solidFill>
                <a:latin typeface="Adobe 宋体 Std L" panose="02020300000000000000" pitchFamily="18" charset="-122"/>
                <a:ea typeface="Adobe 宋体 Std L" panose="02020300000000000000" pitchFamily="18" charset="-122"/>
              </a:rPr>
              <a:t>角向右偏下倾斜，因走势稍平故名平捺</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82125" y="3751615"/>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第四节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捺</a:t>
            </a:r>
            <a:r>
              <a:rPr lang="zh-CN" altLang="en-US" sz="2600" b="1" dirty="0">
                <a:solidFill>
                  <a:srgbClr val="C00000"/>
                </a:solidFill>
                <a:latin typeface="Adobe 宋体 Std L" panose="02020300000000000000" pitchFamily="18" charset="-122"/>
                <a:ea typeface="Adobe 宋体 Std L" panose="02020300000000000000" pitchFamily="18" charset="-122"/>
              </a:rPr>
              <a:t>画的类别、特点及写法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0" name="文本框 1"/>
          <p:cNvSpPr txBox="1"/>
          <p:nvPr/>
        </p:nvSpPr>
        <p:spPr>
          <a:xfrm>
            <a:off x="652389" y="464170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一、捺画的类别特点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p:nvPr/>
        </p:nvSpPr>
        <p:spPr>
          <a:xfrm>
            <a:off x="449190" y="179447"/>
            <a:ext cx="11350926" cy="133882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斜</a:t>
            </a:r>
            <a:r>
              <a:rPr lang="zh-CN" altLang="en-US" dirty="0">
                <a:solidFill>
                  <a:srgbClr val="221E1F"/>
                </a:solidFill>
                <a:latin typeface="Adobe 宋体 Std L" panose="02020300000000000000" pitchFamily="18" charset="-122"/>
                <a:ea typeface="Adobe 宋体 Std L" panose="02020300000000000000" pitchFamily="18" charset="-122"/>
              </a:rPr>
              <a:t>捺和平捺都具有一波三折的特点，粗细变化明显，整个捺画体现出蚕头、曲颈、背</a:t>
            </a:r>
            <a:r>
              <a:rPr lang="zh-CN" altLang="en-US" dirty="0" smtClean="0">
                <a:solidFill>
                  <a:srgbClr val="221E1F"/>
                </a:solidFill>
                <a:latin typeface="Adobe 宋体 Std L" panose="02020300000000000000" pitchFamily="18" charset="-122"/>
                <a:ea typeface="Adobe 宋体 Std L" panose="02020300000000000000" pitchFamily="18" charset="-122"/>
              </a:rPr>
              <a:t>弧腹</a:t>
            </a:r>
            <a:r>
              <a:rPr lang="zh-CN" altLang="en-US" dirty="0">
                <a:solidFill>
                  <a:srgbClr val="221E1F"/>
                </a:solidFill>
                <a:latin typeface="Adobe 宋体 Std L" panose="02020300000000000000" pitchFamily="18" charset="-122"/>
                <a:ea typeface="Adobe 宋体 Std L" panose="02020300000000000000" pitchFamily="18" charset="-122"/>
              </a:rPr>
              <a:t>满、雁尾等特点。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斜捺一般与斜撇对称使用，起到平衡重心、舒展美观的作用。</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平捺一般起托住上面部件的作用。</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1"/>
          <p:cNvSpPr txBox="1"/>
          <p:nvPr/>
        </p:nvSpPr>
        <p:spPr>
          <a:xfrm>
            <a:off x="652389" y="164107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二、捺写法（图见</a:t>
            </a:r>
            <a:r>
              <a:rPr lang="en-US" altLang="zh-CN" sz="2500" dirty="0">
                <a:solidFill>
                  <a:srgbClr val="FF0000"/>
                </a:solidFill>
                <a:latin typeface="华文中宋" panose="02010600040101010101" pitchFamily="2" charset="-122"/>
                <a:ea typeface="华文中宋" panose="02010600040101010101" pitchFamily="2" charset="-122"/>
              </a:rPr>
              <a:t>3-4</a:t>
            </a:r>
            <a:r>
              <a:rPr lang="zh-CN" altLang="en-US" sz="2500" dirty="0">
                <a:solidFill>
                  <a:srgbClr val="FF0000"/>
                </a:solidFill>
                <a:latin typeface="华文中宋" panose="02010600040101010101" pitchFamily="2" charset="-122"/>
                <a:ea typeface="华文中宋" panose="02010600040101010101" pitchFamily="2" charset="-122"/>
              </a:rPr>
              <a:t>）</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1" name="文本框 2"/>
          <p:cNvSpPr txBox="1"/>
          <p:nvPr/>
        </p:nvSpPr>
        <p:spPr>
          <a:xfrm>
            <a:off x="449190" y="4533733"/>
            <a:ext cx="11350926" cy="2169825"/>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（一）斜捺的写法</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）逆锋起笔。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）转笔向上。</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）右下行笔。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）边行边按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smtClean="0">
              <a:solidFill>
                <a:srgbClr val="221E1F"/>
              </a:solidFill>
              <a:latin typeface="Adobe 宋体 Std L" panose="02020300000000000000" pitchFamily="18" charset="-122"/>
              <a:ea typeface="Adobe 宋体 Std L" panose="02020300000000000000" pitchFamily="18" charset="-122"/>
            </a:endParaRPr>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03805" y="2219725"/>
            <a:ext cx="5241696" cy="2018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
          <p:cNvSpPr txBox="1"/>
          <p:nvPr/>
        </p:nvSpPr>
        <p:spPr>
          <a:xfrm>
            <a:off x="449190" y="237505"/>
            <a:ext cx="11350926" cy="383181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5</a:t>
            </a:r>
            <a:r>
              <a:rPr lang="zh-CN" altLang="en-US" dirty="0" smtClean="0">
                <a:solidFill>
                  <a:srgbClr val="221E1F"/>
                </a:solidFill>
                <a:latin typeface="Adobe 宋体 Std L" panose="02020300000000000000" pitchFamily="18" charset="-122"/>
                <a:ea typeface="Adobe 宋体 Std L" panose="02020300000000000000" pitchFamily="18" charset="-122"/>
              </a:rPr>
              <a:t>）稍停。</a:t>
            </a:r>
            <a:endParaRPr lang="zh-CN" altLang="en-US"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6</a:t>
            </a:r>
            <a:r>
              <a:rPr lang="zh-CN" altLang="en-US" dirty="0" smtClean="0">
                <a:solidFill>
                  <a:srgbClr val="221E1F"/>
                </a:solidFill>
                <a:latin typeface="Adobe 宋体 Std L" panose="02020300000000000000" pitchFamily="18" charset="-122"/>
                <a:ea typeface="Adobe 宋体 Std L" panose="02020300000000000000" pitchFamily="18" charset="-122"/>
              </a:rPr>
              <a:t>）水平向右提笔出</a:t>
            </a:r>
            <a:r>
              <a:rPr lang="zh-CN" altLang="en-US" dirty="0">
                <a:solidFill>
                  <a:srgbClr val="221E1F"/>
                </a:solidFill>
                <a:latin typeface="Adobe 宋体 Std L" panose="02020300000000000000" pitchFamily="18" charset="-122"/>
                <a:ea typeface="Adobe 宋体 Std L" panose="02020300000000000000" pitchFamily="18" charset="-122"/>
              </a:rPr>
              <a:t>锋</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b="1" dirty="0" smtClean="0">
                <a:solidFill>
                  <a:srgbClr val="221E1F"/>
                </a:solidFill>
                <a:latin typeface="Adobe 宋体 Std L" panose="02020300000000000000" pitchFamily="18" charset="-122"/>
                <a:ea typeface="Adobe 宋体 Std L" panose="02020300000000000000" pitchFamily="18" charset="-122"/>
              </a:rPr>
              <a:t>（</a:t>
            </a:r>
            <a:r>
              <a:rPr lang="zh-CN" altLang="en-US" b="1" dirty="0">
                <a:solidFill>
                  <a:srgbClr val="221E1F"/>
                </a:solidFill>
                <a:latin typeface="Adobe 宋体 Std L" panose="02020300000000000000" pitchFamily="18" charset="-122"/>
                <a:ea typeface="Adobe 宋体 Std L" panose="02020300000000000000" pitchFamily="18" charset="-122"/>
              </a:rPr>
              <a:t>二）平捺的写法</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）逆锋起笔。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）折笔下顿</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）提笔右上后右下行笔。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25°</a:t>
            </a:r>
            <a:r>
              <a:rPr lang="zh-CN" altLang="en-US" dirty="0">
                <a:solidFill>
                  <a:srgbClr val="221E1F"/>
                </a:solidFill>
                <a:latin typeface="Adobe 宋体 Std L" panose="02020300000000000000" pitchFamily="18" charset="-122"/>
                <a:ea typeface="Adobe 宋体 Std L" panose="02020300000000000000" pitchFamily="18" charset="-122"/>
              </a:rPr>
              <a:t>角的方向边行边按。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）稍停。</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）向右水平提笔出锋。</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579818" y="4232832"/>
            <a:ext cx="6627044" cy="369332"/>
          </a:xfrm>
          <a:prstGeom prst="rect">
            <a:avLst/>
          </a:prstGeom>
          <a:noFill/>
        </p:spPr>
        <p:txBody>
          <a:bodyPr wrap="square" rtlCol="0">
            <a:spAutoFit/>
          </a:bodyPr>
          <a:lstStyle/>
          <a:p>
            <a:r>
              <a:rPr lang="zh-CN" altLang="en-US" dirty="0" smtClean="0">
                <a:latin typeface="华文中宋" panose="02010600040101010101" pitchFamily="2" charset="-122"/>
                <a:ea typeface="华文中宋" panose="02010600040101010101" pitchFamily="2" charset="-122"/>
              </a:rPr>
              <a:t>理解和思考</a:t>
            </a:r>
            <a:endParaRPr lang="zh-CN" altLang="en-US" dirty="0">
              <a:latin typeface="华文中宋" panose="02010600040101010101" pitchFamily="2" charset="-122"/>
              <a:ea typeface="华文中宋" panose="02010600040101010101" pitchFamily="2" charset="-122"/>
            </a:endParaRPr>
          </a:p>
        </p:txBody>
      </p:sp>
      <p:sp>
        <p:nvSpPr>
          <p:cNvPr id="8" name="文本框 2"/>
          <p:cNvSpPr txBox="1"/>
          <p:nvPr/>
        </p:nvSpPr>
        <p:spPr>
          <a:xfrm>
            <a:off x="449189" y="4664085"/>
            <a:ext cx="5516181" cy="1754326"/>
          </a:xfrm>
          <a:prstGeom prst="rect">
            <a:avLst/>
          </a:prstGeom>
          <a:noFill/>
        </p:spPr>
        <p:txBody>
          <a:bodyPr wrap="square" rtlCol="0">
            <a:spAutoFit/>
          </a:bodyPr>
          <a:lstStyle/>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1</a:t>
            </a:r>
            <a:r>
              <a:rPr lang="zh-CN" altLang="en-US" dirty="0">
                <a:solidFill>
                  <a:srgbClr val="221E1F"/>
                </a:solidFill>
                <a:latin typeface="方正楷体_GBK" pitchFamily="65" charset="-122"/>
                <a:ea typeface="方正楷体_GBK" pitchFamily="65" charset="-122"/>
              </a:rPr>
              <a:t>）认真阅读图例，反复理解捺画的形态及运笔方法。</a:t>
            </a:r>
            <a:endParaRPr lang="zh-CN" altLang="en-US" dirty="0">
              <a:solidFill>
                <a:srgbClr val="221E1F"/>
              </a:solidFill>
              <a:latin typeface="方正楷体_GBK" pitchFamily="65" charset="-122"/>
              <a:ea typeface="方正楷体_GBK" pitchFamily="65" charset="-122"/>
            </a:endParaRPr>
          </a:p>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2</a:t>
            </a:r>
            <a:r>
              <a:rPr lang="zh-CN" altLang="en-US" dirty="0">
                <a:solidFill>
                  <a:srgbClr val="221E1F"/>
                </a:solidFill>
                <a:latin typeface="方正楷体_GBK" pitchFamily="65" charset="-122"/>
                <a:ea typeface="方正楷体_GBK" pitchFamily="65" charset="-122"/>
              </a:rPr>
              <a:t>）认真观察例字，分析其特点，并临写“人”“夫”“丈”“大”。</a:t>
            </a:r>
            <a:endParaRPr lang="zh-CN" altLang="en-US" dirty="0">
              <a:solidFill>
                <a:srgbClr val="221E1F"/>
              </a:solidFill>
              <a:latin typeface="方正楷体_GBK" pitchFamily="65" charset="-122"/>
              <a:ea typeface="方正楷体_GBK" pitchFamily="65" charset="-122"/>
            </a:endParaRPr>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24653" y="4883347"/>
            <a:ext cx="4657243" cy="131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p:nvPr/>
        </p:nvSpPr>
        <p:spPr>
          <a:xfrm>
            <a:off x="652389" y="1558867"/>
            <a:ext cx="11054246" cy="2542106"/>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点画有垂点、侧点及长点三类。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）垂点是从右上方向左下方微斜垂下，所以叫垂点，又因多用在左边，又叫左点。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）侧点是从左上方向右下方歪侧倾斜，所以叫侧点，又因多用在右边，又叫右点。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）长点是比侧点长一点的点，多用在右旁和字的最后一笔。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三种点的形态特点是上尖下圆、上细下粗。</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根据在字中的位置不同，分别起到统率全字、稳定重心、均衡对称作用。</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82125" y="134201"/>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第五节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点</a:t>
            </a:r>
            <a:r>
              <a:rPr lang="zh-CN" altLang="en-US" sz="2600" b="1" dirty="0">
                <a:solidFill>
                  <a:srgbClr val="C00000"/>
                </a:solidFill>
                <a:latin typeface="Adobe 宋体 Std L" panose="02020300000000000000" pitchFamily="18" charset="-122"/>
                <a:ea typeface="Adobe 宋体 Std L" panose="02020300000000000000" pitchFamily="18" charset="-122"/>
              </a:rPr>
              <a:t>画的类别、特点及写法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0" name="文本框 1"/>
          <p:cNvSpPr txBox="1"/>
          <p:nvPr/>
        </p:nvSpPr>
        <p:spPr>
          <a:xfrm>
            <a:off x="682125" y="104750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一、点画的类别特点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9" name="文本框 2"/>
          <p:cNvSpPr txBox="1"/>
          <p:nvPr/>
        </p:nvSpPr>
        <p:spPr>
          <a:xfrm>
            <a:off x="652389" y="4726932"/>
            <a:ext cx="3827763" cy="216982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点画的写法如图</a:t>
            </a:r>
            <a:r>
              <a:rPr lang="en-US" altLang="zh-CN" dirty="0">
                <a:solidFill>
                  <a:srgbClr val="221E1F"/>
                </a:solidFill>
                <a:latin typeface="Adobe 宋体 Std L" panose="02020300000000000000" pitchFamily="18" charset="-122"/>
                <a:ea typeface="Adobe 宋体 Std L" panose="02020300000000000000" pitchFamily="18" charset="-122"/>
              </a:rPr>
              <a:t>3-5 </a:t>
            </a:r>
            <a:r>
              <a:rPr lang="zh-CN" altLang="en-US" dirty="0">
                <a:solidFill>
                  <a:srgbClr val="221E1F"/>
                </a:solidFill>
                <a:latin typeface="Adobe 宋体 Std L" panose="02020300000000000000" pitchFamily="18" charset="-122"/>
                <a:ea typeface="Adobe 宋体 Std L" panose="02020300000000000000" pitchFamily="18" charset="-122"/>
              </a:rPr>
              <a:t>所示</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）顺锋轻落起笔。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）向右下（垂点向左下）顿笔成圆，长点边按边向右下行笔。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）回锋收笔。</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1"/>
          <p:cNvSpPr txBox="1"/>
          <p:nvPr/>
        </p:nvSpPr>
        <p:spPr>
          <a:xfrm>
            <a:off x="682125" y="423337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二、点画的写法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80152" y="4471899"/>
            <a:ext cx="6604580" cy="2074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579818" y="255918"/>
            <a:ext cx="6627044" cy="369332"/>
          </a:xfrm>
          <a:prstGeom prst="rect">
            <a:avLst/>
          </a:prstGeom>
          <a:noFill/>
        </p:spPr>
        <p:txBody>
          <a:bodyPr wrap="square" rtlCol="0">
            <a:spAutoFit/>
          </a:bodyPr>
          <a:lstStyle/>
          <a:p>
            <a:r>
              <a:rPr lang="zh-CN" altLang="en-US" dirty="0" smtClean="0">
                <a:latin typeface="华文中宋" panose="02010600040101010101" pitchFamily="2" charset="-122"/>
                <a:ea typeface="华文中宋" panose="02010600040101010101" pitchFamily="2" charset="-122"/>
              </a:rPr>
              <a:t>理解和思考</a:t>
            </a:r>
            <a:endParaRPr lang="zh-CN" altLang="en-US" dirty="0">
              <a:latin typeface="华文中宋" panose="02010600040101010101" pitchFamily="2" charset="-122"/>
              <a:ea typeface="华文中宋" panose="02010600040101010101" pitchFamily="2" charset="-122"/>
            </a:endParaRPr>
          </a:p>
        </p:txBody>
      </p:sp>
      <p:sp>
        <p:nvSpPr>
          <p:cNvPr id="8" name="文本框 2"/>
          <p:cNvSpPr txBox="1"/>
          <p:nvPr/>
        </p:nvSpPr>
        <p:spPr>
          <a:xfrm>
            <a:off x="449189" y="687171"/>
            <a:ext cx="5516181" cy="1754326"/>
          </a:xfrm>
          <a:prstGeom prst="rect">
            <a:avLst/>
          </a:prstGeom>
          <a:noFill/>
        </p:spPr>
        <p:txBody>
          <a:bodyPr wrap="square" rtlCol="0">
            <a:spAutoFit/>
          </a:bodyPr>
          <a:lstStyle/>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1</a:t>
            </a:r>
            <a:r>
              <a:rPr lang="zh-CN" altLang="en-US" dirty="0">
                <a:solidFill>
                  <a:srgbClr val="221E1F"/>
                </a:solidFill>
                <a:latin typeface="方正楷体_GBK" pitchFamily="65" charset="-122"/>
                <a:ea typeface="方正楷体_GBK" pitchFamily="65" charset="-122"/>
              </a:rPr>
              <a:t>）观察例字，看点的形态，分析其在字中的作用。</a:t>
            </a:r>
            <a:endParaRPr lang="zh-CN" altLang="en-US" dirty="0">
              <a:solidFill>
                <a:srgbClr val="221E1F"/>
              </a:solidFill>
              <a:latin typeface="方正楷体_GBK" pitchFamily="65" charset="-122"/>
              <a:ea typeface="方正楷体_GBK" pitchFamily="65" charset="-122"/>
            </a:endParaRPr>
          </a:p>
          <a:p>
            <a:pPr indent="457200">
              <a:lnSpc>
                <a:spcPct val="150000"/>
              </a:lnSpc>
            </a:pPr>
            <a:r>
              <a:rPr lang="zh-CN" altLang="en-US" dirty="0">
                <a:solidFill>
                  <a:srgbClr val="221E1F"/>
                </a:solidFill>
                <a:latin typeface="方正楷体_GBK" pitchFamily="65" charset="-122"/>
                <a:ea typeface="方正楷体_GBK" pitchFamily="65" charset="-122"/>
              </a:rPr>
              <a:t>（</a:t>
            </a:r>
            <a:r>
              <a:rPr lang="en-US" altLang="zh-CN" dirty="0">
                <a:solidFill>
                  <a:srgbClr val="221E1F"/>
                </a:solidFill>
                <a:latin typeface="方正楷体_GBK" pitchFamily="65" charset="-122"/>
                <a:ea typeface="方正楷体_GBK" pitchFamily="65" charset="-122"/>
              </a:rPr>
              <a:t>2</a:t>
            </a:r>
            <a:r>
              <a:rPr lang="zh-CN" altLang="en-US" dirty="0">
                <a:solidFill>
                  <a:srgbClr val="221E1F"/>
                </a:solidFill>
                <a:latin typeface="方正楷体_GBK" pitchFamily="65" charset="-122"/>
                <a:ea typeface="方正楷体_GBK" pitchFamily="65" charset="-122"/>
              </a:rPr>
              <a:t>）结合例字反复练习各种点：“六”“方”“法”“宗”。</a:t>
            </a:r>
            <a:endParaRPr lang="zh-CN" altLang="en-US" dirty="0">
              <a:solidFill>
                <a:srgbClr val="221E1F"/>
              </a:solidFill>
              <a:latin typeface="方正楷体_GBK" pitchFamily="65" charset="-122"/>
              <a:ea typeface="方正楷体_GBK" pitchFamily="65" charset="-122"/>
            </a:endParaRPr>
          </a:p>
        </p:txBody>
      </p:sp>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5999" y="687170"/>
            <a:ext cx="5482603" cy="1548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2"/>
          <p:cNvSpPr txBox="1"/>
          <p:nvPr/>
        </p:nvSpPr>
        <p:spPr>
          <a:xfrm>
            <a:off x="652389" y="4149297"/>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提画根据方向不同有斜提和平提之分。提有较强的方向性，一般指向字心或下一笔的</a:t>
            </a:r>
            <a:r>
              <a:rPr lang="zh-CN" altLang="en-US" dirty="0" smtClean="0">
                <a:solidFill>
                  <a:srgbClr val="221E1F"/>
                </a:solidFill>
                <a:latin typeface="Adobe 宋体 Std L" panose="02020300000000000000" pitchFamily="18" charset="-122"/>
                <a:ea typeface="Adobe 宋体 Std L" panose="02020300000000000000" pitchFamily="18" charset="-122"/>
              </a:rPr>
              <a:t>起笔</a:t>
            </a:r>
            <a:r>
              <a:rPr lang="zh-CN" altLang="en-US" dirty="0">
                <a:solidFill>
                  <a:srgbClr val="221E1F"/>
                </a:solidFill>
                <a:latin typeface="Adobe 宋体 Std L" panose="02020300000000000000" pitchFamily="18" charset="-122"/>
                <a:ea typeface="Adobe 宋体 Std L" panose="02020300000000000000" pitchFamily="18" charset="-122"/>
              </a:rPr>
              <a:t>处。</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682125" y="2724631"/>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第六</a:t>
            </a:r>
            <a:r>
              <a:rPr lang="zh-CN" altLang="en-US" sz="2600" b="1" dirty="0" smtClean="0">
                <a:solidFill>
                  <a:srgbClr val="C00000"/>
                </a:solidFill>
                <a:latin typeface="Adobe 宋体 Std L" panose="02020300000000000000" pitchFamily="18" charset="-122"/>
                <a:ea typeface="Adobe 宋体 Std L" panose="02020300000000000000" pitchFamily="18" charset="-122"/>
              </a:rPr>
              <a:t>节     </a:t>
            </a:r>
            <a:r>
              <a:rPr lang="zh-CN" altLang="en-US" sz="2600" b="1" dirty="0">
                <a:solidFill>
                  <a:srgbClr val="C00000"/>
                </a:solidFill>
                <a:latin typeface="Adobe 宋体 Std L" panose="02020300000000000000" pitchFamily="18" charset="-122"/>
                <a:ea typeface="Adobe 宋体 Std L" panose="02020300000000000000" pitchFamily="18" charset="-122"/>
              </a:rPr>
              <a:t>提画的类别、特点及写法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0" name="文本框 1"/>
          <p:cNvSpPr txBox="1"/>
          <p:nvPr/>
        </p:nvSpPr>
        <p:spPr>
          <a:xfrm>
            <a:off x="682125" y="363793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一、提画的类别特点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2" name="文本框 2"/>
          <p:cNvSpPr txBox="1"/>
          <p:nvPr/>
        </p:nvSpPr>
        <p:spPr>
          <a:xfrm>
            <a:off x="652389" y="5125270"/>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提画的写法如图</a:t>
            </a:r>
            <a:r>
              <a:rPr lang="en-US" altLang="zh-CN" dirty="0">
                <a:solidFill>
                  <a:srgbClr val="221E1F"/>
                </a:solidFill>
                <a:latin typeface="Adobe 宋体 Std L" panose="02020300000000000000" pitchFamily="18" charset="-122"/>
                <a:ea typeface="Adobe 宋体 Std L" panose="02020300000000000000" pitchFamily="18" charset="-122"/>
              </a:rPr>
              <a:t>3-6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1"/>
          <p:cNvSpPr txBox="1"/>
          <p:nvPr/>
        </p:nvSpPr>
        <p:spPr>
          <a:xfrm>
            <a:off x="682125" y="461391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二、提画的写法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0205" y="4667014"/>
            <a:ext cx="3850595" cy="2122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
          <p:cNvSpPr txBox="1"/>
          <p:nvPr/>
        </p:nvSpPr>
        <p:spPr>
          <a:xfrm>
            <a:off x="449190" y="237505"/>
            <a:ext cx="11350926" cy="1754326"/>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）逆锋起笔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）右下顿笔成点</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）向右上提笔出锋。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斜提和平提只是方向不同，运笔方法完全相同。</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579818" y="2036509"/>
            <a:ext cx="6627044" cy="369332"/>
          </a:xfrm>
          <a:prstGeom prst="rect">
            <a:avLst/>
          </a:prstGeom>
          <a:noFill/>
        </p:spPr>
        <p:txBody>
          <a:bodyPr wrap="square" rtlCol="0">
            <a:spAutoFit/>
          </a:bodyPr>
          <a:lstStyle/>
          <a:p>
            <a:r>
              <a:rPr lang="zh-CN" altLang="en-US" dirty="0" smtClean="0">
                <a:latin typeface="华文中宋" panose="02010600040101010101" pitchFamily="2" charset="-122"/>
                <a:ea typeface="华文中宋" panose="02010600040101010101" pitchFamily="2" charset="-122"/>
              </a:rPr>
              <a:t>理解和思考</a:t>
            </a:r>
            <a:endParaRPr lang="zh-CN" altLang="en-US" dirty="0">
              <a:latin typeface="华文中宋" panose="02010600040101010101" pitchFamily="2" charset="-122"/>
              <a:ea typeface="华文中宋" panose="02010600040101010101" pitchFamily="2" charset="-122"/>
            </a:endParaRPr>
          </a:p>
        </p:txBody>
      </p:sp>
      <p:sp>
        <p:nvSpPr>
          <p:cNvPr id="8" name="文本框 2"/>
          <p:cNvSpPr txBox="1"/>
          <p:nvPr/>
        </p:nvSpPr>
        <p:spPr>
          <a:xfrm>
            <a:off x="449189" y="2467762"/>
            <a:ext cx="5516181" cy="460767"/>
          </a:xfrm>
          <a:prstGeom prst="rect">
            <a:avLst/>
          </a:prstGeom>
          <a:noFill/>
        </p:spPr>
        <p:txBody>
          <a:bodyPr wrap="square" rtlCol="0">
            <a:spAutoFit/>
          </a:bodyPr>
          <a:lstStyle/>
          <a:p>
            <a:pPr indent="457200">
              <a:lnSpc>
                <a:spcPct val="150000"/>
              </a:lnSpc>
            </a:pPr>
            <a:r>
              <a:rPr lang="zh-CN" altLang="en-US" dirty="0">
                <a:solidFill>
                  <a:srgbClr val="221E1F"/>
                </a:solidFill>
                <a:latin typeface="方正楷体_GBK" pitchFamily="65" charset="-122"/>
                <a:ea typeface="方正楷体_GBK" pitchFamily="65" charset="-122"/>
              </a:rPr>
              <a:t>结合例字练习：“理”“以”。</a:t>
            </a:r>
            <a:endParaRPr lang="zh-CN" altLang="en-US" dirty="0">
              <a:solidFill>
                <a:srgbClr val="221E1F"/>
              </a:solidFill>
              <a:latin typeface="方正楷体_GBK" pitchFamily="65" charset="-122"/>
              <a:ea typeface="方正楷体_GBK" pitchFamily="65" charset="-122"/>
            </a:endParaRPr>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59428" y="2938463"/>
            <a:ext cx="2330450" cy="1188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2"/>
          <p:cNvSpPr txBox="1"/>
          <p:nvPr/>
        </p:nvSpPr>
        <p:spPr>
          <a:xfrm>
            <a:off x="652389" y="5723490"/>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折画有横折、竖折、撇折、竖弯、撇点、横撇、横折撇、横折折、横折折折、横折提、横折弯</a:t>
            </a:r>
            <a:r>
              <a:rPr lang="zh-CN" altLang="en-US" dirty="0" smtClean="0">
                <a:solidFill>
                  <a:srgbClr val="221E1F"/>
                </a:solidFill>
                <a:latin typeface="Adobe 宋体 Std L" panose="02020300000000000000" pitchFamily="18" charset="-122"/>
                <a:ea typeface="Adobe 宋体 Std L" panose="02020300000000000000" pitchFamily="18" charset="-122"/>
              </a:rPr>
              <a:t>、横</a:t>
            </a:r>
            <a:r>
              <a:rPr lang="zh-CN" altLang="en-US" dirty="0">
                <a:solidFill>
                  <a:srgbClr val="221E1F"/>
                </a:solidFill>
                <a:latin typeface="Adobe 宋体 Std L" panose="02020300000000000000" pitchFamily="18" charset="-122"/>
                <a:ea typeface="Adobe 宋体 Std L" panose="02020300000000000000" pitchFamily="18" charset="-122"/>
              </a:rPr>
              <a:t>折弯撇、竖折折等</a:t>
            </a:r>
            <a:r>
              <a:rPr lang="en-US" altLang="zh-CN" dirty="0">
                <a:solidFill>
                  <a:srgbClr val="221E1F"/>
                </a:solidFill>
                <a:latin typeface="Adobe 宋体 Std L" panose="02020300000000000000" pitchFamily="18" charset="-122"/>
                <a:ea typeface="Adobe 宋体 Std L" panose="02020300000000000000" pitchFamily="18" charset="-122"/>
              </a:rPr>
              <a:t>13 </a:t>
            </a:r>
            <a:r>
              <a:rPr lang="zh-CN" altLang="en-US" dirty="0">
                <a:solidFill>
                  <a:srgbClr val="221E1F"/>
                </a:solidFill>
                <a:latin typeface="Adobe 宋体 Std L" panose="02020300000000000000" pitchFamily="18" charset="-122"/>
                <a:ea typeface="Adobe 宋体 Std L" panose="02020300000000000000" pitchFamily="18" charset="-122"/>
              </a:rPr>
              <a:t>类</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682125" y="4298824"/>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第七节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折</a:t>
            </a:r>
            <a:r>
              <a:rPr lang="zh-CN" altLang="en-US" sz="2600" b="1" dirty="0">
                <a:solidFill>
                  <a:srgbClr val="C00000"/>
                </a:solidFill>
                <a:latin typeface="Adobe 宋体 Std L" panose="02020300000000000000" pitchFamily="18" charset="-122"/>
                <a:ea typeface="Adobe 宋体 Std L" panose="02020300000000000000" pitchFamily="18" charset="-122"/>
              </a:rPr>
              <a:t>画的类别、特点及写法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0" name="文本框 1"/>
          <p:cNvSpPr txBox="1"/>
          <p:nvPr/>
        </p:nvSpPr>
        <p:spPr>
          <a:xfrm>
            <a:off x="682125" y="521213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一、折画的类别特点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p:nvPr/>
        </p:nvSpPr>
        <p:spPr>
          <a:xfrm>
            <a:off x="652389" y="338690"/>
            <a:ext cx="11054246" cy="133882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折</a:t>
            </a:r>
            <a:r>
              <a:rPr lang="zh-CN" altLang="en-US" dirty="0">
                <a:solidFill>
                  <a:srgbClr val="221E1F"/>
                </a:solidFill>
                <a:latin typeface="Adobe 宋体 Std L" panose="02020300000000000000" pitchFamily="18" charset="-122"/>
                <a:ea typeface="Adobe 宋体 Std L" panose="02020300000000000000" pitchFamily="18" charset="-122"/>
              </a:rPr>
              <a:t>画的折处像人的膝关节，骨外有肉。折处显出两个棱角，突出折的健壮骨力。这是</a:t>
            </a:r>
            <a:r>
              <a:rPr lang="zh-CN" altLang="en-US" dirty="0" smtClean="0">
                <a:solidFill>
                  <a:srgbClr val="221E1F"/>
                </a:solidFill>
                <a:latin typeface="Adobe 宋体 Std L" panose="02020300000000000000" pitchFamily="18" charset="-122"/>
                <a:ea typeface="Adobe 宋体 Std L" panose="02020300000000000000" pitchFamily="18" charset="-122"/>
              </a:rPr>
              <a:t>折画</a:t>
            </a:r>
            <a:r>
              <a:rPr lang="zh-CN" altLang="en-US" dirty="0">
                <a:solidFill>
                  <a:srgbClr val="221E1F"/>
                </a:solidFill>
                <a:latin typeface="Adobe 宋体 Std L" panose="02020300000000000000" pitchFamily="18" charset="-122"/>
                <a:ea typeface="Adobe 宋体 Std L" panose="02020300000000000000" pitchFamily="18" charset="-122"/>
              </a:rPr>
              <a:t>区别其他笔画的特点。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折画由两种或两种以上笔画结合而成。折处是一个笔画的末尾和一个笔画的头部结合。</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652389" y="2312633"/>
            <a:ext cx="11054246" cy="4247317"/>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横折</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横折的写法如图</a:t>
            </a:r>
            <a:r>
              <a:rPr lang="en-US" altLang="zh-CN" dirty="0">
                <a:solidFill>
                  <a:srgbClr val="221E1F"/>
                </a:solidFill>
                <a:latin typeface="Adobe 宋体 Std L" panose="02020300000000000000" pitchFamily="18" charset="-122"/>
                <a:ea typeface="Adobe 宋体 Std L" panose="02020300000000000000" pitchFamily="18" charset="-122"/>
              </a:rPr>
              <a:t>3-7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）提笔向右上提锋。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）折笔右下顿成点。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）左下调锋后中锋行笔，过渡到竖。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竖折</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竖折的写法如图</a:t>
            </a:r>
            <a:r>
              <a:rPr lang="en-US" altLang="zh-CN" dirty="0">
                <a:solidFill>
                  <a:srgbClr val="221E1F"/>
                </a:solidFill>
                <a:latin typeface="Adobe 宋体 Std L" panose="02020300000000000000" pitchFamily="18" charset="-122"/>
                <a:ea typeface="Adobe 宋体 Std L" panose="02020300000000000000" pitchFamily="18" charset="-122"/>
              </a:rPr>
              <a:t>3-8 </a:t>
            </a:r>
            <a:r>
              <a:rPr lang="zh-CN" altLang="en-US" dirty="0">
                <a:solidFill>
                  <a:srgbClr val="221E1F"/>
                </a:solidFill>
                <a:latin typeface="Adobe 宋体 Std L" panose="02020300000000000000" pitchFamily="18" charset="-122"/>
                <a:ea typeface="Adobe 宋体 Std L" panose="02020300000000000000" pitchFamily="18" charset="-122"/>
              </a:rPr>
              <a:t>所示</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）至折处左下提笔。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）右下顿笔成点。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）提笔向右过渡到横。</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1"/>
          <p:cNvSpPr txBox="1"/>
          <p:nvPr/>
        </p:nvSpPr>
        <p:spPr>
          <a:xfrm>
            <a:off x="682125" y="1801274"/>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二、几个代表折画的写法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23244" y="3673195"/>
            <a:ext cx="6193402" cy="288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p:nvPr/>
        </p:nvSpPr>
        <p:spPr>
          <a:xfrm>
            <a:off x="652389" y="338690"/>
            <a:ext cx="11054246" cy="507831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竖弯</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竖弯的写法如图</a:t>
            </a:r>
            <a:r>
              <a:rPr lang="en-US" altLang="zh-CN" dirty="0">
                <a:solidFill>
                  <a:srgbClr val="221E1F"/>
                </a:solidFill>
                <a:latin typeface="Adobe 宋体 Std L" panose="02020300000000000000" pitchFamily="18" charset="-122"/>
                <a:ea typeface="Adobe 宋体 Std L" panose="02020300000000000000" pitchFamily="18" charset="-122"/>
              </a:rPr>
              <a:t>3-9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）起笔同竖。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）在转弯处减慢行速，逆时针捻转笔杆调锋，形成富有弹性的圆转笔画。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横折折撇的写法如图</a:t>
            </a:r>
            <a:r>
              <a:rPr lang="en-US" altLang="zh-CN" dirty="0">
                <a:solidFill>
                  <a:srgbClr val="221E1F"/>
                </a:solidFill>
                <a:latin typeface="Adobe 宋体 Std L" panose="02020300000000000000" pitchFamily="18" charset="-122"/>
                <a:ea typeface="Adobe 宋体 Std L" panose="02020300000000000000" pitchFamily="18" charset="-122"/>
              </a:rPr>
              <a:t>3-10 </a:t>
            </a:r>
            <a:r>
              <a:rPr lang="zh-CN" altLang="en-US" dirty="0">
                <a:solidFill>
                  <a:srgbClr val="221E1F"/>
                </a:solidFill>
                <a:latin typeface="Adobe 宋体 Std L" panose="02020300000000000000" pitchFamily="18" charset="-122"/>
                <a:ea typeface="Adobe 宋体 Std L" panose="02020300000000000000" pitchFamily="18" charset="-122"/>
              </a:rPr>
              <a:t>所示</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）起笔同横。</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）提笔右上。</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）顿笔右下。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）左下渐提。</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）右下转笔。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）左下转笔。</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）撇出。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96806" y="2465298"/>
            <a:ext cx="4740025" cy="2439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1"/>
          <p:cNvSpPr txBox="1"/>
          <p:nvPr/>
        </p:nvSpPr>
        <p:spPr>
          <a:xfrm>
            <a:off x="749033" y="5417003"/>
            <a:ext cx="6627044" cy="369332"/>
          </a:xfrm>
          <a:prstGeom prst="rect">
            <a:avLst/>
          </a:prstGeom>
          <a:noFill/>
        </p:spPr>
        <p:txBody>
          <a:bodyPr wrap="square" rtlCol="0">
            <a:spAutoFit/>
          </a:bodyPr>
          <a:lstStyle/>
          <a:p>
            <a:r>
              <a:rPr lang="zh-CN" altLang="en-US" dirty="0" smtClean="0">
                <a:latin typeface="华文中宋" panose="02010600040101010101" pitchFamily="2" charset="-122"/>
                <a:ea typeface="华文中宋" panose="02010600040101010101" pitchFamily="2" charset="-122"/>
              </a:rPr>
              <a:t>理解和思考</a:t>
            </a:r>
            <a:endParaRPr lang="zh-CN" altLang="en-US" dirty="0">
              <a:latin typeface="华文中宋" panose="02010600040101010101" pitchFamily="2" charset="-122"/>
              <a:ea typeface="华文中宋" panose="02010600040101010101" pitchFamily="2" charset="-122"/>
            </a:endParaRPr>
          </a:p>
        </p:txBody>
      </p:sp>
      <p:sp>
        <p:nvSpPr>
          <p:cNvPr id="9" name="文本框 2"/>
          <p:cNvSpPr txBox="1"/>
          <p:nvPr/>
        </p:nvSpPr>
        <p:spPr>
          <a:xfrm>
            <a:off x="618405" y="5848256"/>
            <a:ext cx="11054246" cy="460767"/>
          </a:xfrm>
          <a:prstGeom prst="rect">
            <a:avLst/>
          </a:prstGeom>
          <a:noFill/>
        </p:spPr>
        <p:txBody>
          <a:bodyPr wrap="square" rtlCol="0">
            <a:spAutoFit/>
          </a:bodyPr>
          <a:lstStyle/>
          <a:p>
            <a:pPr indent="457200">
              <a:lnSpc>
                <a:spcPct val="150000"/>
              </a:lnSpc>
            </a:pPr>
            <a:r>
              <a:rPr lang="zh-CN" altLang="en-US" dirty="0">
                <a:solidFill>
                  <a:srgbClr val="221E1F"/>
                </a:solidFill>
                <a:latin typeface="方正楷体_GBK" pitchFamily="65" charset="-122"/>
                <a:ea typeface="方正楷体_GBK" pitchFamily="65" charset="-122"/>
              </a:rPr>
              <a:t>临写例字“口”“世”“尼”“道”。</a:t>
            </a:r>
            <a:endParaRPr lang="zh-CN" altLang="en-US" dirty="0">
              <a:solidFill>
                <a:srgbClr val="221E1F"/>
              </a:solidFill>
              <a:latin typeface="方正楷体_GBK" pitchFamily="65" charset="-122"/>
              <a:ea typeface="方正楷体_GBK" pitchFamily="65" charset="-122"/>
            </a:endParaRPr>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6804" y="5482739"/>
            <a:ext cx="3832451" cy="119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p:nvPr/>
        </p:nvSpPr>
        <p:spPr>
          <a:xfrm>
            <a:off x="652389" y="1558867"/>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钩画有竖钩、横钩、竖提、斜钩、横折钩、撇弯钩、竖弯钩、横折弯钩、卧钩等。</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钩画近似于一个三角形，有较强的方向性，一般指向下一笔起端以增强连贯响应。</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82125" y="134201"/>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第八节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钩</a:t>
            </a:r>
            <a:r>
              <a:rPr lang="zh-CN" altLang="en-US" sz="2600" b="1" dirty="0">
                <a:solidFill>
                  <a:srgbClr val="C00000"/>
                </a:solidFill>
                <a:latin typeface="Adobe 宋体 Std L" panose="02020300000000000000" pitchFamily="18" charset="-122"/>
                <a:ea typeface="Adobe 宋体 Std L" panose="02020300000000000000" pitchFamily="18" charset="-122"/>
              </a:rPr>
              <a:t>画的类别、特点及写法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0" name="文本框 1"/>
          <p:cNvSpPr txBox="1"/>
          <p:nvPr/>
        </p:nvSpPr>
        <p:spPr>
          <a:xfrm>
            <a:off x="682125" y="104750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一、钩画的类别特点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9" name="文本框 2"/>
          <p:cNvSpPr txBox="1"/>
          <p:nvPr/>
        </p:nvSpPr>
        <p:spPr>
          <a:xfrm>
            <a:off x="652389" y="3159389"/>
            <a:ext cx="5951611" cy="3831818"/>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竖钩</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竖钩的写法如图</a:t>
            </a:r>
            <a:r>
              <a:rPr lang="en-US" altLang="zh-CN" dirty="0">
                <a:solidFill>
                  <a:srgbClr val="221E1F"/>
                </a:solidFill>
                <a:latin typeface="Adobe 宋体 Std L" panose="02020300000000000000" pitchFamily="18" charset="-122"/>
                <a:ea typeface="Adobe 宋体 Std L" panose="02020300000000000000" pitchFamily="18" charset="-122"/>
              </a:rPr>
              <a:t>3-11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）写好竖画。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）转折回锋写成垂露。</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）在垂露点中折笔下按，蓄势向左上侧锋出钩。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横钩</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横钩的写法如图</a:t>
            </a:r>
            <a:r>
              <a:rPr lang="en-US" altLang="zh-CN" dirty="0">
                <a:solidFill>
                  <a:srgbClr val="221E1F"/>
                </a:solidFill>
                <a:latin typeface="Adobe 宋体 Std L" panose="02020300000000000000" pitchFamily="18" charset="-122"/>
                <a:ea typeface="Adobe 宋体 Std L" panose="02020300000000000000" pitchFamily="18" charset="-122"/>
              </a:rPr>
              <a:t>3-12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）写好横画。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）转笔向右下顿笔成侧点</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1" name="文本框 1"/>
          <p:cNvSpPr txBox="1"/>
          <p:nvPr/>
        </p:nvSpPr>
        <p:spPr>
          <a:xfrm>
            <a:off x="682125" y="266582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二、几个代表性钩的写法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04000" y="3754585"/>
            <a:ext cx="5392846" cy="2805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4375951" cy="804725"/>
            <a:chOff x="251900" y="195486"/>
            <a:chExt cx="3184290" cy="585582"/>
          </a:xfrm>
        </p:grpSpPr>
        <p:sp>
          <p:nvSpPr>
            <p:cNvPr id="7" name="矩形 6"/>
            <p:cNvSpPr/>
            <p:nvPr/>
          </p:nvSpPr>
          <p:spPr>
            <a:xfrm>
              <a:off x="1331640" y="255120"/>
              <a:ext cx="2104550" cy="380737"/>
            </a:xfrm>
            <a:prstGeom prst="rect">
              <a:avLst/>
            </a:prstGeom>
          </p:spPr>
          <p:txBody>
            <a:bodyPr wrap="none">
              <a:spAutoFit/>
            </a:bodyPr>
            <a:lstStyle/>
            <a:p>
              <a:pPr defTabSz="913765">
                <a:spcBef>
                  <a:spcPts val="0"/>
                </a:spcBef>
                <a:spcAft>
                  <a:spcPts val="0"/>
                </a:spcAft>
                <a:defRPr/>
              </a:pPr>
              <a:r>
                <a:rPr lang="zh-CN" altLang="en-US" sz="2800" b="1" kern="0" dirty="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1</a:t>
              </a:r>
              <a:r>
                <a:rPr lang="zh-CN" altLang="en-US" sz="2800" b="1" kern="0" dirty="0">
                  <a:solidFill>
                    <a:schemeClr val="accent1">
                      <a:lumMod val="75000"/>
                    </a:schemeClr>
                  </a:solidFill>
                  <a:cs typeface="+mn-ea"/>
                  <a:sym typeface="+mn-lt"/>
                </a:rPr>
                <a:t>章</a:t>
              </a:r>
              <a:r>
                <a:rPr lang="zh-CN" altLang="en-US" sz="2800" b="1" kern="0" dirty="0" smtClean="0">
                  <a:solidFill>
                    <a:schemeClr val="accent1">
                      <a:lumMod val="75000"/>
                    </a:schemeClr>
                  </a:solidFill>
                  <a:cs typeface="+mn-ea"/>
                  <a:sym typeface="+mn-lt"/>
                </a:rPr>
                <a:t>  书法简史</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p:cNvSpPr txBox="1"/>
          <p:nvPr/>
        </p:nvSpPr>
        <p:spPr>
          <a:xfrm>
            <a:off x="652389" y="240429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a:t>
            </a:r>
            <a:r>
              <a:rPr lang="zh-CN" altLang="en-US" sz="2500" dirty="0" smtClean="0">
                <a:solidFill>
                  <a:srgbClr val="FF0000"/>
                </a:solidFill>
                <a:latin typeface="华文中宋" panose="02010600040101010101" pitchFamily="2" charset="-122"/>
                <a:ea typeface="华文中宋" panose="02010600040101010101" pitchFamily="2" charset="-122"/>
              </a:rPr>
              <a:t>、先秦书法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52389" y="2982425"/>
            <a:ext cx="11054246" cy="258532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先秦是指从远古到秦统一六国这段漫长的历史时期。我国的书法艺术就是在这一历史</a:t>
            </a:r>
            <a:r>
              <a:rPr lang="zh-CN" altLang="en-US" dirty="0" smtClean="0">
                <a:solidFill>
                  <a:srgbClr val="221E1F"/>
                </a:solidFill>
                <a:latin typeface="Adobe 宋体 Std L" panose="02020300000000000000" pitchFamily="18" charset="-122"/>
                <a:ea typeface="Adobe 宋体 Std L" panose="02020300000000000000" pitchFamily="18" charset="-122"/>
              </a:rPr>
              <a:t>阶段</a:t>
            </a:r>
            <a:r>
              <a:rPr lang="zh-CN" altLang="en-US" dirty="0">
                <a:solidFill>
                  <a:srgbClr val="221E1F"/>
                </a:solidFill>
                <a:latin typeface="Adobe 宋体 Std L" panose="02020300000000000000" pitchFamily="18" charset="-122"/>
                <a:ea typeface="Adobe 宋体 Std L" panose="02020300000000000000" pitchFamily="18" charset="-122"/>
              </a:rPr>
              <a:t>孕育形成的。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书法源于汉字，汉字是中国书法的造型基础，两者关系甚为密切。要了解书法的产生</a:t>
            </a:r>
            <a:r>
              <a:rPr lang="zh-CN" altLang="en-US" dirty="0" smtClean="0">
                <a:solidFill>
                  <a:srgbClr val="221E1F"/>
                </a:solidFill>
                <a:latin typeface="Adobe 宋体 Std L" panose="02020300000000000000" pitchFamily="18" charset="-122"/>
                <a:ea typeface="Adobe 宋体 Std L" panose="02020300000000000000" pitchFamily="18" charset="-122"/>
              </a:rPr>
              <a:t>，必须</a:t>
            </a:r>
            <a:r>
              <a:rPr lang="zh-CN" altLang="en-US" dirty="0">
                <a:solidFill>
                  <a:srgbClr val="221E1F"/>
                </a:solidFill>
                <a:latin typeface="Adobe 宋体 Std L" panose="02020300000000000000" pitchFamily="18" charset="-122"/>
                <a:ea typeface="Adobe 宋体 Std L" panose="02020300000000000000" pitchFamily="18" charset="-122"/>
              </a:rPr>
              <a:t>从汉字的起源谈起。</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汉字究竟始于何时？据考古新成果证明，远在距今</a:t>
            </a:r>
            <a:r>
              <a:rPr lang="en-US" altLang="zh-CN" dirty="0">
                <a:solidFill>
                  <a:srgbClr val="221E1F"/>
                </a:solidFill>
                <a:latin typeface="Adobe 宋体 Std L" panose="02020300000000000000" pitchFamily="18" charset="-122"/>
                <a:ea typeface="Adobe 宋体 Std L" panose="02020300000000000000" pitchFamily="18" charset="-122"/>
              </a:rPr>
              <a:t>6 000 </a:t>
            </a:r>
            <a:r>
              <a:rPr lang="zh-CN" altLang="en-US" dirty="0">
                <a:solidFill>
                  <a:srgbClr val="221E1F"/>
                </a:solidFill>
                <a:latin typeface="Adobe 宋体 Std L" panose="02020300000000000000" pitchFamily="18" charset="-122"/>
                <a:ea typeface="Adobe 宋体 Std L" panose="02020300000000000000" pitchFamily="18" charset="-122"/>
              </a:rPr>
              <a:t>年前的新石器时代，半坡</a:t>
            </a:r>
            <a:r>
              <a:rPr lang="zh-CN" altLang="en-US" dirty="0" smtClean="0">
                <a:solidFill>
                  <a:srgbClr val="221E1F"/>
                </a:solidFill>
                <a:latin typeface="Adobe 宋体 Std L" panose="02020300000000000000" pitchFamily="18" charset="-122"/>
                <a:ea typeface="Adobe 宋体 Std L" panose="02020300000000000000" pitchFamily="18" charset="-122"/>
              </a:rPr>
              <a:t>遗址的</a:t>
            </a:r>
            <a:r>
              <a:rPr lang="zh-CN" altLang="en-US" dirty="0">
                <a:solidFill>
                  <a:srgbClr val="221E1F"/>
                </a:solidFill>
                <a:latin typeface="Adobe 宋体 Std L" panose="02020300000000000000" pitchFamily="18" charset="-122"/>
                <a:ea typeface="Adobe 宋体 Std L" panose="02020300000000000000" pitchFamily="18" charset="-122"/>
              </a:rPr>
              <a:t>彩陶器上的画纹是和汉字起源有关的具有文字性质的符号。这些陶器上的各种不同符号</a:t>
            </a:r>
            <a:r>
              <a:rPr lang="zh-CN" altLang="en-US" dirty="0" smtClean="0">
                <a:solidFill>
                  <a:srgbClr val="221E1F"/>
                </a:solidFill>
                <a:latin typeface="Adobe 宋体 Std L" panose="02020300000000000000" pitchFamily="18" charset="-122"/>
                <a:ea typeface="Adobe 宋体 Std L" panose="02020300000000000000" pitchFamily="18" charset="-122"/>
              </a:rPr>
              <a:t>象形</a:t>
            </a:r>
            <a:r>
              <a:rPr lang="zh-CN" altLang="en-US" dirty="0">
                <a:solidFill>
                  <a:srgbClr val="221E1F"/>
                </a:solidFill>
                <a:latin typeface="Adobe 宋体 Std L" panose="02020300000000000000" pitchFamily="18" charset="-122"/>
                <a:ea typeface="Adobe 宋体 Std L" panose="02020300000000000000" pitchFamily="18" charset="-122"/>
              </a:rPr>
              <a:t>性强，类似图案，在后来的甲骨文、金文中能找到相似的字体。所以可以认为这些符号</a:t>
            </a:r>
            <a:r>
              <a:rPr lang="zh-CN" altLang="en-US" dirty="0" smtClean="0">
                <a:solidFill>
                  <a:srgbClr val="221E1F"/>
                </a:solidFill>
                <a:latin typeface="Adobe 宋体 Std L" panose="02020300000000000000" pitchFamily="18" charset="-122"/>
                <a:ea typeface="Adobe 宋体 Std L" panose="02020300000000000000" pitchFamily="18" charset="-122"/>
              </a:rPr>
              <a:t>是我国</a:t>
            </a:r>
            <a:r>
              <a:rPr lang="zh-CN" altLang="en-US" dirty="0">
                <a:solidFill>
                  <a:srgbClr val="221E1F"/>
                </a:solidFill>
                <a:latin typeface="Adobe 宋体 Std L" panose="02020300000000000000" pitchFamily="18" charset="-122"/>
                <a:ea typeface="Adobe 宋体 Std L" panose="02020300000000000000" pitchFamily="18" charset="-122"/>
              </a:rPr>
              <a:t>文字的萌芽</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5" name="文本框 2"/>
          <p:cNvSpPr txBox="1"/>
          <p:nvPr/>
        </p:nvSpPr>
        <p:spPr>
          <a:xfrm>
            <a:off x="682125" y="1240296"/>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中国书法历史悠久，源远流长，是我国传统艺术的珍宝之一。</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69306"/>
            <a:ext cx="5951611" cy="5866093"/>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）提笔向左下出锋</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竖提</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竖提的写法如图</a:t>
            </a:r>
            <a:r>
              <a:rPr lang="en-US" altLang="zh-CN" dirty="0">
                <a:solidFill>
                  <a:srgbClr val="221E1F"/>
                </a:solidFill>
                <a:latin typeface="Adobe 宋体 Std L" panose="02020300000000000000" pitchFamily="18" charset="-122"/>
                <a:ea typeface="Adobe 宋体 Std L" panose="02020300000000000000" pitchFamily="18" charset="-122"/>
              </a:rPr>
              <a:t>3-13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）写好竖画。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）提笔向左取势。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）向右下顿笔成侧点。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）提笔向右上出锋。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斜钩的写法</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斜钩的写法如图</a:t>
            </a:r>
            <a:r>
              <a:rPr lang="en-US" altLang="zh-CN" dirty="0">
                <a:solidFill>
                  <a:srgbClr val="221E1F"/>
                </a:solidFill>
                <a:latin typeface="Adobe 宋体 Std L" panose="02020300000000000000" pitchFamily="18" charset="-122"/>
                <a:ea typeface="Adobe 宋体 Std L" panose="02020300000000000000" pitchFamily="18" charset="-122"/>
              </a:rPr>
              <a:t>3-14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）用写竖画的笔画先写好一条腰部略细并且向右弯曲的斜画。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）到尾端便驻锋提笔挫一挫。</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）向右上回锋蓄势。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）向右上提笔出锋。</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92686" y="1872341"/>
            <a:ext cx="5159954" cy="2579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文本框 1"/>
          <p:cNvSpPr txBox="1"/>
          <p:nvPr/>
        </p:nvSpPr>
        <p:spPr>
          <a:xfrm>
            <a:off x="749033" y="5969154"/>
            <a:ext cx="6627044" cy="369332"/>
          </a:xfrm>
          <a:prstGeom prst="rect">
            <a:avLst/>
          </a:prstGeom>
          <a:noFill/>
        </p:spPr>
        <p:txBody>
          <a:bodyPr wrap="square" rtlCol="0">
            <a:spAutoFit/>
          </a:bodyPr>
          <a:lstStyle/>
          <a:p>
            <a:r>
              <a:rPr lang="zh-CN" altLang="en-US" dirty="0">
                <a:latin typeface="华文中宋" panose="02010600040101010101" pitchFamily="2" charset="-122"/>
                <a:ea typeface="华文中宋" panose="02010600040101010101" pitchFamily="2" charset="-122"/>
              </a:rPr>
              <a:t>思考</a:t>
            </a:r>
            <a:r>
              <a:rPr lang="zh-CN" altLang="en-US" dirty="0" smtClean="0">
                <a:latin typeface="华文中宋" panose="02010600040101010101" pitchFamily="2" charset="-122"/>
                <a:ea typeface="华文中宋" panose="02010600040101010101" pitchFamily="2" charset="-122"/>
              </a:rPr>
              <a:t>与</a:t>
            </a:r>
            <a:r>
              <a:rPr lang="zh-CN" altLang="en-US" dirty="0">
                <a:latin typeface="华文中宋" panose="02010600040101010101" pitchFamily="2" charset="-122"/>
                <a:ea typeface="华文中宋" panose="02010600040101010101" pitchFamily="2" charset="-122"/>
              </a:rPr>
              <a:t>练习</a:t>
            </a:r>
            <a:endParaRPr lang="zh-CN" altLang="en-US" dirty="0">
              <a:latin typeface="华文中宋" panose="02010600040101010101" pitchFamily="2" charset="-122"/>
              <a:ea typeface="华文中宋" panose="02010600040101010101" pitchFamily="2" charset="-122"/>
            </a:endParaRPr>
          </a:p>
        </p:txBody>
      </p:sp>
      <p:sp>
        <p:nvSpPr>
          <p:cNvPr id="13" name="文本框 2"/>
          <p:cNvSpPr txBox="1"/>
          <p:nvPr/>
        </p:nvSpPr>
        <p:spPr>
          <a:xfrm>
            <a:off x="618405" y="6338486"/>
            <a:ext cx="11054246" cy="460767"/>
          </a:xfrm>
          <a:prstGeom prst="rect">
            <a:avLst/>
          </a:prstGeom>
          <a:noFill/>
        </p:spPr>
        <p:txBody>
          <a:bodyPr wrap="square" rtlCol="0">
            <a:spAutoFit/>
          </a:bodyPr>
          <a:lstStyle/>
          <a:p>
            <a:pPr indent="457200">
              <a:lnSpc>
                <a:spcPct val="150000"/>
              </a:lnSpc>
            </a:pPr>
            <a:r>
              <a:rPr lang="zh-CN" altLang="en-US" dirty="0">
                <a:solidFill>
                  <a:srgbClr val="221E1F"/>
                </a:solidFill>
                <a:latin typeface="方正楷体_GBK" pitchFamily="65" charset="-122"/>
                <a:ea typeface="方正楷体_GBK" pitchFamily="65" charset="-122"/>
              </a:rPr>
              <a:t>结合汉字写好学过的笔画。</a:t>
            </a:r>
            <a:endParaRPr lang="zh-CN" altLang="en-US" dirty="0">
              <a:solidFill>
                <a:srgbClr val="221E1F"/>
              </a:solidFill>
              <a:latin typeface="方正楷体_GBK" pitchFamily="65" charset="-122"/>
              <a:ea typeface="方正楷体_GBK"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5818654" cy="804725"/>
            <a:chOff x="251900" y="195486"/>
            <a:chExt cx="4234113" cy="585582"/>
          </a:xfrm>
        </p:grpSpPr>
        <p:sp>
          <p:nvSpPr>
            <p:cNvPr id="7" name="矩形 6"/>
            <p:cNvSpPr/>
            <p:nvPr/>
          </p:nvSpPr>
          <p:spPr>
            <a:xfrm>
              <a:off x="1331640" y="255120"/>
              <a:ext cx="3154373"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a:solidFill>
                    <a:schemeClr val="accent1">
                      <a:lumMod val="75000"/>
                    </a:schemeClr>
                  </a:solidFill>
                  <a:cs typeface="+mn-ea"/>
                  <a:sym typeface="+mn-lt"/>
                </a:rPr>
                <a:t>4</a:t>
              </a:r>
              <a:r>
                <a:rPr lang="zh-CN" altLang="en-US" sz="2800" b="1" kern="0" dirty="0" smtClean="0">
                  <a:solidFill>
                    <a:schemeClr val="accent1">
                      <a:lumMod val="75000"/>
                    </a:schemeClr>
                  </a:solidFill>
                  <a:cs typeface="+mn-ea"/>
                  <a:sym typeface="+mn-lt"/>
                </a:rPr>
                <a:t>章  楷体字的结构训练</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p:cNvSpPr txBox="1"/>
          <p:nvPr/>
        </p:nvSpPr>
        <p:spPr>
          <a:xfrm>
            <a:off x="652389" y="518995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一、符合人的思维特点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52389" y="5843101"/>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人们写字一般用右手执笔，所以笔画的书写顺序都按照这种生理特点确定，这样，既</a:t>
            </a:r>
            <a:r>
              <a:rPr lang="zh-CN" altLang="en-US" dirty="0" smtClean="0">
                <a:solidFill>
                  <a:srgbClr val="221E1F"/>
                </a:solidFill>
                <a:latin typeface="Adobe 宋体 Std L" panose="02020300000000000000" pitchFamily="18" charset="-122"/>
                <a:ea typeface="Adobe 宋体 Std L" panose="02020300000000000000" pitchFamily="18" charset="-122"/>
              </a:rPr>
              <a:t>顺手</a:t>
            </a:r>
            <a:r>
              <a:rPr lang="zh-CN" altLang="en-US" dirty="0">
                <a:solidFill>
                  <a:srgbClr val="221E1F"/>
                </a:solidFill>
                <a:latin typeface="Adobe 宋体 Std L" panose="02020300000000000000" pitchFamily="18" charset="-122"/>
                <a:ea typeface="Adobe 宋体 Std L" panose="02020300000000000000" pitchFamily="18" charset="-122"/>
              </a:rPr>
              <a:t>自然，又协调贯气，否则就会使人感到别扭。</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5" name="文本框 2"/>
          <p:cNvSpPr txBox="1"/>
          <p:nvPr/>
        </p:nvSpPr>
        <p:spPr>
          <a:xfrm>
            <a:off x="682125" y="3374361"/>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第一节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笔顺</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9" name="文本框 2"/>
          <p:cNvSpPr txBox="1"/>
          <p:nvPr/>
        </p:nvSpPr>
        <p:spPr>
          <a:xfrm>
            <a:off x="652389" y="1341092"/>
            <a:ext cx="11054246" cy="216982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我们学习了汉字的基本笔画后，就应该研究怎样把这些基本笔画组合成“字”了，就</a:t>
            </a:r>
            <a:r>
              <a:rPr lang="zh-CN" altLang="en-US" dirty="0" smtClean="0">
                <a:solidFill>
                  <a:srgbClr val="221E1F"/>
                </a:solidFill>
                <a:latin typeface="Adobe 宋体 Std L" panose="02020300000000000000" pitchFamily="18" charset="-122"/>
                <a:ea typeface="Adobe 宋体 Std L" panose="02020300000000000000" pitchFamily="18" charset="-122"/>
              </a:rPr>
              <a:t>如同</a:t>
            </a:r>
            <a:r>
              <a:rPr lang="zh-CN" altLang="en-US" dirty="0">
                <a:solidFill>
                  <a:srgbClr val="221E1F"/>
                </a:solidFill>
                <a:latin typeface="Adobe 宋体 Std L" panose="02020300000000000000" pitchFamily="18" charset="-122"/>
                <a:ea typeface="Adobe 宋体 Std L" panose="02020300000000000000" pitchFamily="18" charset="-122"/>
              </a:rPr>
              <a:t>建造房屋，有了建筑材料，就应该按照一定规律和方法建造成房屋一样</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把基本笔画组合成字的规律和方法就叫结构，也叫结体，或叫间架结构。古人说：“结构者，谋略</a:t>
            </a:r>
            <a:r>
              <a:rPr lang="zh-CN" altLang="en-US" dirty="0">
                <a:solidFill>
                  <a:srgbClr val="221E1F"/>
                </a:solidFill>
                <a:latin typeface="Adobe 宋体 Std L" panose="02020300000000000000" pitchFamily="18" charset="-122"/>
                <a:ea typeface="Adobe 宋体 Std L" panose="02020300000000000000" pitchFamily="18" charset="-122"/>
              </a:rPr>
              <a:t>也。”意思是说，要把字写得正确美观，书写时，应该经过周密的思考和策划，并</a:t>
            </a:r>
            <a:r>
              <a:rPr lang="zh-CN" altLang="en-US" dirty="0" smtClean="0">
                <a:solidFill>
                  <a:srgbClr val="221E1F"/>
                </a:solidFill>
                <a:latin typeface="Adobe 宋体 Std L" panose="02020300000000000000" pitchFamily="18" charset="-122"/>
                <a:ea typeface="Adobe 宋体 Std L" panose="02020300000000000000" pitchFamily="18" charset="-122"/>
              </a:rPr>
              <a:t>严格按照</a:t>
            </a:r>
            <a:r>
              <a:rPr lang="zh-CN" altLang="en-US" dirty="0">
                <a:solidFill>
                  <a:srgbClr val="221E1F"/>
                </a:solidFill>
                <a:latin typeface="Adobe 宋体 Std L" panose="02020300000000000000" pitchFamily="18" charset="-122"/>
                <a:ea typeface="Adobe 宋体 Std L" panose="02020300000000000000" pitchFamily="18" charset="-122"/>
              </a:rPr>
              <a:t>一定的规律和方法把笔画组合起来。</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20" name="文本框 2"/>
          <p:cNvSpPr txBox="1"/>
          <p:nvPr/>
        </p:nvSpPr>
        <p:spPr>
          <a:xfrm>
            <a:off x="652389" y="4186616"/>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笔顺是指汉字笔画以及结构单位的书写顺序。</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汉字的笔顺是人们在长期书写实践中约定俗成的，按照正确的笔顺去写，有以下几</a:t>
            </a:r>
            <a:r>
              <a:rPr lang="zh-CN" altLang="en-US" dirty="0" smtClean="0">
                <a:solidFill>
                  <a:srgbClr val="221E1F"/>
                </a:solidFill>
                <a:latin typeface="Adobe 宋体 Std L" panose="02020300000000000000" pitchFamily="18" charset="-122"/>
                <a:ea typeface="Adobe 宋体 Std L" panose="02020300000000000000" pitchFamily="18" charset="-122"/>
              </a:rPr>
              <a:t>方面的</a:t>
            </a:r>
            <a:r>
              <a:rPr lang="zh-CN" altLang="en-US" dirty="0">
                <a:solidFill>
                  <a:srgbClr val="221E1F"/>
                </a:solidFill>
                <a:latin typeface="Adobe 宋体 Std L" panose="02020300000000000000" pitchFamily="18" charset="-122"/>
                <a:ea typeface="Adobe 宋体 Std L" panose="02020300000000000000" pitchFamily="18" charset="-122"/>
              </a:rPr>
              <a:t>好处。</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632061"/>
            <a:ext cx="11220297" cy="50783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按照正确笔顺去写，使笔画之间、字与字之间形成一个顺畅的整体，书写速度会大大提高。</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652389" y="8072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二、提高书写速度</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7" name="文本框 2"/>
          <p:cNvSpPr txBox="1"/>
          <p:nvPr/>
        </p:nvSpPr>
        <p:spPr>
          <a:xfrm>
            <a:off x="652389" y="1859246"/>
            <a:ext cx="11220297" cy="21266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按正确的笔顺去写，最重要的一点是便于安排字的结构，如“水”“小”之类的字，</a:t>
            </a:r>
            <a:r>
              <a:rPr lang="zh-CN" altLang="en-US" dirty="0" smtClean="0">
                <a:solidFill>
                  <a:srgbClr val="221E1F"/>
                </a:solidFill>
                <a:latin typeface="Adobe 宋体 Std L" panose="02020300000000000000" pitchFamily="18" charset="-122"/>
                <a:ea typeface="Adobe 宋体 Std L" panose="02020300000000000000" pitchFamily="18" charset="-122"/>
              </a:rPr>
              <a:t>如果</a:t>
            </a:r>
            <a:r>
              <a:rPr lang="zh-CN" altLang="en-US" dirty="0">
                <a:solidFill>
                  <a:srgbClr val="221E1F"/>
                </a:solidFill>
                <a:latin typeface="Adobe 宋体 Std L" panose="02020300000000000000" pitchFamily="18" charset="-122"/>
                <a:ea typeface="Adobe 宋体 Std L" panose="02020300000000000000" pitchFamily="18" charset="-122"/>
              </a:rPr>
              <a:t>从左到右依次书写，笔画不产生呼应。如果先写中间的竖钩，整个字就显得重心平稳。</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明确了笔顺的重要性，就应该掌握汉字笔顺的一般规律。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笔顺规则分为一般笔顺和特殊笔顺。由于毛笔字与钢笔笔顺相同，而在钢笔部分里对</a:t>
            </a:r>
            <a:r>
              <a:rPr lang="zh-CN" altLang="en-US" dirty="0" smtClean="0">
                <a:solidFill>
                  <a:srgbClr val="221E1F"/>
                </a:solidFill>
                <a:latin typeface="Adobe 宋体 Std L" panose="02020300000000000000" pitchFamily="18" charset="-122"/>
                <a:ea typeface="Adobe 宋体 Std L" panose="02020300000000000000" pitchFamily="18" charset="-122"/>
              </a:rPr>
              <a:t>笔顺</a:t>
            </a:r>
            <a:r>
              <a:rPr lang="zh-CN" altLang="en-US" dirty="0">
                <a:solidFill>
                  <a:srgbClr val="221E1F"/>
                </a:solidFill>
                <a:latin typeface="Adobe 宋体 Std L" panose="02020300000000000000" pitchFamily="18" charset="-122"/>
                <a:ea typeface="Adobe 宋体 Std L" panose="02020300000000000000" pitchFamily="18" charset="-122"/>
              </a:rPr>
              <a:t>已做了详细讲解，这里就不再具体介绍了，学习时参考钢笔部分即可。</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1"/>
          <p:cNvSpPr txBox="1"/>
          <p:nvPr/>
        </p:nvSpPr>
        <p:spPr>
          <a:xfrm>
            <a:off x="652389" y="130790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三、便于安排字的结构</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0" name="文本框 2"/>
          <p:cNvSpPr txBox="1"/>
          <p:nvPr/>
        </p:nvSpPr>
        <p:spPr>
          <a:xfrm>
            <a:off x="682125" y="4075764"/>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第二</a:t>
            </a:r>
            <a:r>
              <a:rPr lang="zh-CN" altLang="en-US" sz="2600" b="1" dirty="0" smtClean="0">
                <a:solidFill>
                  <a:srgbClr val="C00000"/>
                </a:solidFill>
                <a:latin typeface="Adobe 宋体 Std L" panose="02020300000000000000" pitchFamily="18" charset="-122"/>
                <a:ea typeface="Adobe 宋体 Std L" panose="02020300000000000000" pitchFamily="18" charset="-122"/>
              </a:rPr>
              <a:t>节     </a:t>
            </a:r>
            <a:r>
              <a:rPr lang="zh-CN" altLang="en-US" sz="2600" b="1" dirty="0">
                <a:solidFill>
                  <a:srgbClr val="C00000"/>
                </a:solidFill>
                <a:latin typeface="Adobe 宋体 Std L" panose="02020300000000000000" pitchFamily="18" charset="-122"/>
                <a:ea typeface="Adobe 宋体 Std L" panose="02020300000000000000" pitchFamily="18" charset="-122"/>
              </a:rPr>
              <a:t>偏旁部首</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1" name="文本框 2"/>
          <p:cNvSpPr txBox="1"/>
          <p:nvPr/>
        </p:nvSpPr>
        <p:spPr>
          <a:xfrm>
            <a:off x="652389" y="4731392"/>
            <a:ext cx="11220297" cy="21266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汉字从结构形式上分为两种，一种汉字由笔画直接组成，如“日”“月”等，称之为</a:t>
            </a:r>
            <a:r>
              <a:rPr lang="zh-CN" altLang="en-US" dirty="0" smtClean="0">
                <a:solidFill>
                  <a:srgbClr val="221E1F"/>
                </a:solidFill>
                <a:latin typeface="Adobe 宋体 Std L" panose="02020300000000000000" pitchFamily="18" charset="-122"/>
                <a:ea typeface="Adobe 宋体 Std L" panose="02020300000000000000" pitchFamily="18" charset="-122"/>
              </a:rPr>
              <a:t>独体</a:t>
            </a:r>
            <a:r>
              <a:rPr lang="zh-CN" altLang="en-US" dirty="0">
                <a:solidFill>
                  <a:srgbClr val="221E1F"/>
                </a:solidFill>
                <a:latin typeface="Adobe 宋体 Std L" panose="02020300000000000000" pitchFamily="18" charset="-122"/>
                <a:ea typeface="Adobe 宋体 Std L" panose="02020300000000000000" pitchFamily="18" charset="-122"/>
              </a:rPr>
              <a:t>字，主要由象形字、指事字演变而来；另一种汉字由两个或两个以上部分组成，如“明”</a:t>
            </a:r>
            <a:r>
              <a:rPr lang="zh-CN" altLang="en-US" dirty="0" smtClean="0">
                <a:solidFill>
                  <a:srgbClr val="221E1F"/>
                </a:solidFill>
                <a:latin typeface="Adobe 宋体 Std L" panose="02020300000000000000" pitchFamily="18" charset="-122"/>
                <a:ea typeface="Adobe 宋体 Std L" panose="02020300000000000000" pitchFamily="18" charset="-122"/>
              </a:rPr>
              <a:t>，这</a:t>
            </a:r>
            <a:r>
              <a:rPr lang="zh-CN" altLang="en-US" dirty="0">
                <a:solidFill>
                  <a:srgbClr val="221E1F"/>
                </a:solidFill>
                <a:latin typeface="Adobe 宋体 Std L" panose="02020300000000000000" pitchFamily="18" charset="-122"/>
                <a:ea typeface="Adobe 宋体 Std L" panose="02020300000000000000" pitchFamily="18" charset="-122"/>
              </a:rPr>
              <a:t>类字称为合体字，大多是由会意字和形声字演变而成。</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组成合体字的部分，有的是独体字，有的不是独体字，而是一个结构单位，所以，</a:t>
            </a:r>
            <a:r>
              <a:rPr lang="zh-CN" altLang="en-US" dirty="0" smtClean="0">
                <a:solidFill>
                  <a:srgbClr val="221E1F"/>
                </a:solidFill>
                <a:latin typeface="Adobe 宋体 Std L" panose="02020300000000000000" pitchFamily="18" charset="-122"/>
                <a:ea typeface="Adobe 宋体 Std L" panose="02020300000000000000" pitchFamily="18" charset="-122"/>
              </a:rPr>
              <a:t>合体字</a:t>
            </a:r>
            <a:r>
              <a:rPr lang="zh-CN" altLang="en-US" dirty="0">
                <a:solidFill>
                  <a:srgbClr val="221E1F"/>
                </a:solidFill>
                <a:latin typeface="Adobe 宋体 Std L" panose="02020300000000000000" pitchFamily="18" charset="-122"/>
                <a:ea typeface="Adobe 宋体 Std L" panose="02020300000000000000" pitchFamily="18" charset="-122"/>
              </a:rPr>
              <a:t>是由独体字或结构单位组合而成的。</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632061"/>
            <a:ext cx="11220297"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上偏旁也叫字头，主要用在字体的上方，起到约束其他结构单位的作用。这类偏旁有</a:t>
            </a:r>
            <a:r>
              <a:rPr lang="zh-CN" altLang="en-US" dirty="0" smtClean="0">
                <a:solidFill>
                  <a:srgbClr val="221E1F"/>
                </a:solidFill>
                <a:latin typeface="Adobe 宋体 Std L" panose="02020300000000000000" pitchFamily="18" charset="-122"/>
                <a:ea typeface="Adobe 宋体 Std L" panose="02020300000000000000" pitchFamily="18" charset="-122"/>
              </a:rPr>
              <a:t>收有</a:t>
            </a:r>
            <a:r>
              <a:rPr lang="zh-CN" altLang="en-US" dirty="0">
                <a:solidFill>
                  <a:srgbClr val="221E1F"/>
                </a:solidFill>
                <a:latin typeface="Adobe 宋体 Std L" panose="02020300000000000000" pitchFamily="18" charset="-122"/>
                <a:ea typeface="Adobe 宋体 Std L" panose="02020300000000000000" pitchFamily="18" charset="-122"/>
              </a:rPr>
              <a:t>放：放者舒展，其形较宽；收者笔画收敛，其形较窄。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例：守、金、岸、是。</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652389" y="8072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一、上偏旁</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2" name="文本框 2"/>
          <p:cNvSpPr txBox="1"/>
          <p:nvPr/>
        </p:nvSpPr>
        <p:spPr>
          <a:xfrm>
            <a:off x="652389" y="3928635"/>
            <a:ext cx="11220297"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下偏旁也叫字底，主要用在字体下方，起托住上面部件的作用。这类偏旁有收放两种</a:t>
            </a:r>
            <a:r>
              <a:rPr lang="zh-CN" altLang="en-US" dirty="0" smtClean="0">
                <a:solidFill>
                  <a:srgbClr val="221E1F"/>
                </a:solidFill>
                <a:latin typeface="Adobe 宋体 Std L" panose="02020300000000000000" pitchFamily="18" charset="-122"/>
                <a:ea typeface="Adobe 宋体 Std L" panose="02020300000000000000" pitchFamily="18" charset="-122"/>
              </a:rPr>
              <a:t>，收</a:t>
            </a:r>
            <a:r>
              <a:rPr lang="zh-CN" altLang="en-US" dirty="0">
                <a:solidFill>
                  <a:srgbClr val="221E1F"/>
                </a:solidFill>
                <a:latin typeface="Adobe 宋体 Std L" panose="02020300000000000000" pitchFamily="18" charset="-122"/>
                <a:ea typeface="Adobe 宋体 Std L" panose="02020300000000000000" pitchFamily="18" charset="-122"/>
              </a:rPr>
              <a:t>者较窄，放者舒展。</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例：思、盖、言、帝。</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1"/>
          <p:cNvSpPr txBox="1"/>
          <p:nvPr/>
        </p:nvSpPr>
        <p:spPr>
          <a:xfrm>
            <a:off x="652389" y="337729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二、下偏旁</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19459"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5912" y="1841487"/>
            <a:ext cx="4859780" cy="1366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5911" y="5224246"/>
            <a:ext cx="4859781" cy="120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632061"/>
            <a:ext cx="11220297"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左偏旁数目多，变化大，长者居中，短者居上，在字中起“领”的作用。左偏旁一般写得较窄</a:t>
            </a:r>
            <a:r>
              <a:rPr lang="zh-CN" altLang="en-US" dirty="0" smtClean="0">
                <a:solidFill>
                  <a:srgbClr val="221E1F"/>
                </a:solidFill>
                <a:latin typeface="Adobe 宋体 Std L" panose="02020300000000000000" pitchFamily="18" charset="-122"/>
                <a:ea typeface="Adobe 宋体 Std L" panose="02020300000000000000" pitchFamily="18" charset="-122"/>
              </a:rPr>
              <a:t>，便于</a:t>
            </a:r>
            <a:r>
              <a:rPr lang="zh-CN" altLang="en-US" dirty="0">
                <a:solidFill>
                  <a:srgbClr val="221E1F"/>
                </a:solidFill>
                <a:latin typeface="Adobe 宋体 Std L" panose="02020300000000000000" pitchFamily="18" charset="-122"/>
                <a:ea typeface="Adobe 宋体 Std L" panose="02020300000000000000" pitchFamily="18" charset="-122"/>
              </a:rPr>
              <a:t>配合右边的结构单位。</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例：传、福、柱、涉。</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652389" y="8072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三、左偏旁</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2" name="文本框 2"/>
          <p:cNvSpPr txBox="1"/>
          <p:nvPr/>
        </p:nvSpPr>
        <p:spPr>
          <a:xfrm>
            <a:off x="652389" y="3928635"/>
            <a:ext cx="11220297"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右偏旁一般是在写时最后完成的，对字起“衬”的作用。笔画多者舒展，少者狭长。</a:t>
            </a:r>
            <a:r>
              <a:rPr lang="zh-CN" altLang="en-US" dirty="0" smtClean="0">
                <a:solidFill>
                  <a:srgbClr val="221E1F"/>
                </a:solidFill>
                <a:latin typeface="Adobe 宋体 Std L" panose="02020300000000000000" pitchFamily="18" charset="-122"/>
                <a:ea typeface="Adobe 宋体 Std L" panose="02020300000000000000" pitchFamily="18" charset="-122"/>
              </a:rPr>
              <a:t>笔画</a:t>
            </a:r>
            <a:r>
              <a:rPr lang="zh-CN" altLang="en-US" dirty="0">
                <a:solidFill>
                  <a:srgbClr val="221E1F"/>
                </a:solidFill>
                <a:latin typeface="Adobe 宋体 Std L" panose="02020300000000000000" pitchFamily="18" charset="-122"/>
                <a:ea typeface="Adobe 宋体 Std L" panose="02020300000000000000" pitchFamily="18" charset="-122"/>
              </a:rPr>
              <a:t>左面插空，右面舒展。体长者居中，短者居下。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例：利、教、朝、都。</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1"/>
          <p:cNvSpPr txBox="1"/>
          <p:nvPr/>
        </p:nvSpPr>
        <p:spPr>
          <a:xfrm>
            <a:off x="652389" y="337729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四、右偏旁</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5911" y="1927672"/>
            <a:ext cx="4859781" cy="1250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5910" y="5371874"/>
            <a:ext cx="4859781" cy="1205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632061"/>
            <a:ext cx="11220297"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主要形式有两面框、三面框及四面框。不论框内部分重心偏左、偏右还是居中，字框</a:t>
            </a:r>
            <a:r>
              <a:rPr lang="zh-CN" altLang="en-US" dirty="0" smtClean="0">
                <a:solidFill>
                  <a:srgbClr val="221E1F"/>
                </a:solidFill>
                <a:latin typeface="Adobe 宋体 Std L" panose="02020300000000000000" pitchFamily="18" charset="-122"/>
                <a:ea typeface="Adobe 宋体 Std L" panose="02020300000000000000" pitchFamily="18" charset="-122"/>
              </a:rPr>
              <a:t>都要</a:t>
            </a:r>
            <a:r>
              <a:rPr lang="zh-CN" altLang="en-US" dirty="0">
                <a:solidFill>
                  <a:srgbClr val="221E1F"/>
                </a:solidFill>
                <a:latin typeface="Adobe 宋体 Std L" panose="02020300000000000000" pitchFamily="18" charset="-122"/>
                <a:ea typeface="Adobe 宋体 Std L" panose="02020300000000000000" pitchFamily="18" charset="-122"/>
              </a:rPr>
              <a:t>与之平衡。</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例：原、造、同、巨。</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652389" y="8072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五、外框旁</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2150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5911" y="1512174"/>
            <a:ext cx="4859780" cy="1238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文本框 2"/>
          <p:cNvSpPr txBox="1"/>
          <p:nvPr/>
        </p:nvSpPr>
        <p:spPr>
          <a:xfrm>
            <a:off x="652389" y="3823095"/>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间架结构的处理，主要遵循两个原则：一是笔画匀称；二是重心平稳。</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6" name="文本框 2"/>
          <p:cNvSpPr txBox="1"/>
          <p:nvPr/>
        </p:nvSpPr>
        <p:spPr>
          <a:xfrm>
            <a:off x="682125" y="3051572"/>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第三节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结构</a:t>
            </a:r>
            <a:r>
              <a:rPr lang="zh-CN" altLang="en-US" sz="2600" b="1" dirty="0">
                <a:solidFill>
                  <a:srgbClr val="C00000"/>
                </a:solidFill>
                <a:latin typeface="Adobe 宋体 Std L" panose="02020300000000000000" pitchFamily="18" charset="-122"/>
                <a:ea typeface="Adobe 宋体 Std L" panose="02020300000000000000" pitchFamily="18" charset="-122"/>
              </a:rPr>
              <a:t>练习</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8" name="文本框 2"/>
          <p:cNvSpPr txBox="1"/>
          <p:nvPr/>
        </p:nvSpPr>
        <p:spPr>
          <a:xfrm>
            <a:off x="652389" y="4942803"/>
            <a:ext cx="11220297" cy="1295611"/>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（一）笔画匀称</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笔画匀称就是使笔画之间的空白间隙均匀适度。</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例：主、耳、臣、必。</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9" name="文本框 1"/>
          <p:cNvSpPr txBox="1"/>
          <p:nvPr/>
        </p:nvSpPr>
        <p:spPr>
          <a:xfrm>
            <a:off x="652389" y="4391465"/>
            <a:ext cx="6627044" cy="477054"/>
          </a:xfrm>
          <a:prstGeom prst="rect">
            <a:avLst/>
          </a:prstGeom>
          <a:noFill/>
        </p:spPr>
        <p:txBody>
          <a:bodyPr wrap="square" rtlCol="0">
            <a:spAutoFit/>
          </a:bodyPr>
          <a:lstStyle/>
          <a:p>
            <a:r>
              <a:rPr lang="en-US" altLang="zh-CN" sz="2500" dirty="0">
                <a:solidFill>
                  <a:srgbClr val="FF0000"/>
                </a:solidFill>
                <a:latin typeface="华文中宋" panose="02010600040101010101" pitchFamily="2" charset="-122"/>
                <a:ea typeface="华文中宋" panose="02010600040101010101" pitchFamily="2" charset="-122"/>
              </a:rPr>
              <a:t>—</a:t>
            </a:r>
            <a:r>
              <a:rPr lang="zh-CN" altLang="en-US" sz="2500" dirty="0">
                <a:solidFill>
                  <a:srgbClr val="FF0000"/>
                </a:solidFill>
                <a:latin typeface="华文中宋" panose="02010600040101010101" pitchFamily="2" charset="-122"/>
                <a:ea typeface="华文中宋" panose="02010600040101010101" pitchFamily="2" charset="-122"/>
              </a:rPr>
              <a:t>、结构原则</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2150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95801" y="4942803"/>
            <a:ext cx="4859780" cy="1522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138575"/>
            <a:ext cx="11220297" cy="1338828"/>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（二）重心</a:t>
            </a:r>
            <a:r>
              <a:rPr lang="zh-CN" altLang="en-US" b="1" dirty="0" smtClean="0">
                <a:solidFill>
                  <a:srgbClr val="221E1F"/>
                </a:solidFill>
                <a:latin typeface="Adobe 宋体 Std L" panose="02020300000000000000" pitchFamily="18" charset="-122"/>
                <a:ea typeface="Adobe 宋体 Std L" panose="02020300000000000000" pitchFamily="18" charset="-122"/>
              </a:rPr>
              <a:t>平稳</a:t>
            </a:r>
            <a:endParaRPr lang="en-US" altLang="zh-CN" b="1"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各</a:t>
            </a:r>
            <a:r>
              <a:rPr lang="zh-CN" altLang="en-US" dirty="0">
                <a:solidFill>
                  <a:srgbClr val="221E1F"/>
                </a:solidFill>
                <a:latin typeface="Adobe 宋体 Std L" panose="02020300000000000000" pitchFamily="18" charset="-122"/>
                <a:ea typeface="Adobe 宋体 Std L" panose="02020300000000000000" pitchFamily="18" charset="-122"/>
              </a:rPr>
              <a:t>结构单位之间要协调平稳，不失重心。</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例：凡、夕、方、丈。</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652389" y="3615824"/>
            <a:ext cx="11220297" cy="1711109"/>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（一）横向结构</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横向结构包括左右结构、左中右结构。左右结构又分为左右相等和左右不等。左中右</a:t>
            </a:r>
            <a:r>
              <a:rPr lang="zh-CN" altLang="en-US" dirty="0" smtClean="0">
                <a:solidFill>
                  <a:srgbClr val="221E1F"/>
                </a:solidFill>
                <a:latin typeface="Adobe 宋体 Std L" panose="02020300000000000000" pitchFamily="18" charset="-122"/>
                <a:ea typeface="Adobe 宋体 Std L" panose="02020300000000000000" pitchFamily="18" charset="-122"/>
              </a:rPr>
              <a:t>结构</a:t>
            </a:r>
            <a:r>
              <a:rPr lang="zh-CN" altLang="en-US" dirty="0">
                <a:solidFill>
                  <a:srgbClr val="221E1F"/>
                </a:solidFill>
                <a:latin typeface="Adobe 宋体 Std L" panose="02020300000000000000" pitchFamily="18" charset="-122"/>
                <a:ea typeface="Adobe 宋体 Std L" panose="02020300000000000000" pitchFamily="18" charset="-122"/>
              </a:rPr>
              <a:t>也分为左中右相等和左中右不等多种情况。</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例：即、作、街、仰。</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3" name="文本框 1"/>
          <p:cNvSpPr txBox="1"/>
          <p:nvPr/>
        </p:nvSpPr>
        <p:spPr>
          <a:xfrm>
            <a:off x="652389" y="3064486"/>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二、结构形式</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2253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5910" y="1361873"/>
            <a:ext cx="4859781" cy="1218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5911" y="5326933"/>
            <a:ext cx="4859781" cy="1283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138575"/>
            <a:ext cx="11220297" cy="2126608"/>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（二）纵向结构</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纵向结构分为上下结构、上中下结构。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上下结构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上下结构有上下相等、上下不等、上宽下窄和上窄下宽等多种情况。</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例：音、皇、矣、禁。</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652389" y="4022225"/>
            <a:ext cx="11220297"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上中下结构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上中下结构有上中下相等和上中下不等等多种情况。</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例</a:t>
            </a:r>
            <a:r>
              <a:rPr lang="zh-CN" altLang="en-US" dirty="0">
                <a:solidFill>
                  <a:srgbClr val="221E1F"/>
                </a:solidFill>
                <a:latin typeface="Adobe 宋体 Std L" panose="02020300000000000000" pitchFamily="18" charset="-122"/>
                <a:ea typeface="Adobe 宋体 Std L" panose="02020300000000000000" pitchFamily="18" charset="-122"/>
              </a:rPr>
              <a:t>：素、常、暑、崇。</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2355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5911" y="2387573"/>
            <a:ext cx="4859781" cy="1353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5910" y="5433950"/>
            <a:ext cx="4859781" cy="130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0"/>
            <a:ext cx="11220297" cy="2169825"/>
          </a:xfrm>
          <a:prstGeom prst="rect">
            <a:avLst/>
          </a:prstGeom>
          <a:noFill/>
        </p:spPr>
        <p:txBody>
          <a:bodyPr wrap="square" rtlCol="0">
            <a:spAutoFit/>
          </a:bodyPr>
          <a:lstStyle/>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rPr>
              <a:t>（三）包围</a:t>
            </a:r>
            <a:r>
              <a:rPr lang="zh-CN" altLang="en-US" b="1" dirty="0" smtClean="0">
                <a:solidFill>
                  <a:srgbClr val="221E1F"/>
                </a:solidFill>
                <a:latin typeface="Adobe 宋体 Std L" panose="02020300000000000000" pitchFamily="18" charset="-122"/>
                <a:ea typeface="Adobe 宋体 Std L" panose="02020300000000000000" pitchFamily="18" charset="-122"/>
              </a:rPr>
              <a:t>结构</a:t>
            </a:r>
            <a:endParaRPr lang="en-US" altLang="zh-CN" b="1"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包围结构的字由外框和被包部分两部分组成。书写时要正确处理好内外关系，做到</a:t>
            </a:r>
            <a:r>
              <a:rPr lang="zh-CN" altLang="en-US" dirty="0" smtClean="0">
                <a:solidFill>
                  <a:srgbClr val="221E1F"/>
                </a:solidFill>
                <a:latin typeface="Adobe 宋体 Std L" panose="02020300000000000000" pitchFamily="18" charset="-122"/>
                <a:ea typeface="Adobe 宋体 Std L" panose="02020300000000000000" pitchFamily="18" charset="-122"/>
              </a:rPr>
              <a:t>内外相称</a:t>
            </a:r>
            <a:r>
              <a:rPr lang="zh-CN" altLang="en-US" dirty="0">
                <a:solidFill>
                  <a:srgbClr val="221E1F"/>
                </a:solidFill>
                <a:latin typeface="Adobe 宋体 Std L" panose="02020300000000000000" pitchFamily="18" charset="-122"/>
                <a:ea typeface="Adobe 宋体 Std L" panose="02020300000000000000" pitchFamily="18" charset="-122"/>
              </a:rPr>
              <a:t>、比例协调、重心平衡。外框要写得宽窄合宜、大小适度、收放得体，被包部件要重心稳定</a:t>
            </a:r>
            <a:r>
              <a:rPr lang="zh-CN" altLang="en-US" dirty="0" smtClean="0">
                <a:solidFill>
                  <a:srgbClr val="221E1F"/>
                </a:solidFill>
                <a:latin typeface="Adobe 宋体 Std L" panose="02020300000000000000" pitchFamily="18" charset="-122"/>
                <a:ea typeface="Adobe 宋体 Std L" panose="02020300000000000000" pitchFamily="18" charset="-122"/>
              </a:rPr>
              <a:t>、高矮</a:t>
            </a:r>
            <a:r>
              <a:rPr lang="zh-CN" altLang="en-US" dirty="0">
                <a:solidFill>
                  <a:srgbClr val="221E1F"/>
                </a:solidFill>
                <a:latin typeface="Adobe 宋体 Std L" panose="02020300000000000000" pitchFamily="18" charset="-122"/>
                <a:ea typeface="Adobe 宋体 Std L" panose="02020300000000000000" pitchFamily="18" charset="-122"/>
              </a:rPr>
              <a:t>适中、位置得当、内外和谐。</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例：序、造、戒、目、巨、同、固、田。</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2457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78642" y="2169825"/>
            <a:ext cx="4859781" cy="141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4050" y="2169825"/>
            <a:ext cx="5463281" cy="141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1"/>
          <p:cNvSpPr txBox="1"/>
          <p:nvPr/>
        </p:nvSpPr>
        <p:spPr>
          <a:xfrm>
            <a:off x="652389" y="367561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附：柳公权</a:t>
            </a:r>
            <a:r>
              <a:rPr lang="en-US" altLang="zh-CN" sz="2500" dirty="0">
                <a:solidFill>
                  <a:srgbClr val="FF0000"/>
                </a:solidFill>
                <a:latin typeface="华文中宋" panose="02010600040101010101" pitchFamily="2" charset="-122"/>
                <a:ea typeface="华文中宋" panose="02010600040101010101" pitchFamily="2" charset="-122"/>
              </a:rPr>
              <a:t>《</a:t>
            </a:r>
            <a:r>
              <a:rPr lang="zh-CN" altLang="en-US" sz="2500" dirty="0">
                <a:solidFill>
                  <a:srgbClr val="FF0000"/>
                </a:solidFill>
                <a:latin typeface="华文中宋" panose="02010600040101010101" pitchFamily="2" charset="-122"/>
                <a:ea typeface="华文中宋" panose="02010600040101010101" pitchFamily="2" charset="-122"/>
              </a:rPr>
              <a:t>玄秘塔碑</a:t>
            </a:r>
            <a:r>
              <a:rPr lang="en-US" altLang="zh-CN" sz="2500" dirty="0">
                <a:solidFill>
                  <a:srgbClr val="FF0000"/>
                </a:solidFill>
                <a:latin typeface="华文中宋" panose="02010600040101010101" pitchFamily="2" charset="-122"/>
                <a:ea typeface="华文中宋" panose="02010600040101010101" pitchFamily="2" charset="-122"/>
              </a:rPr>
              <a:t>》</a:t>
            </a:r>
            <a:r>
              <a:rPr lang="zh-CN" altLang="en-US" sz="2500" dirty="0">
                <a:solidFill>
                  <a:srgbClr val="FF0000"/>
                </a:solidFill>
                <a:latin typeface="华文中宋" panose="02010600040101010101" pitchFamily="2" charset="-122"/>
                <a:ea typeface="华文中宋" panose="02010600040101010101" pitchFamily="2" charset="-122"/>
              </a:rPr>
              <a:t>选页</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2458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6388" y="4152672"/>
            <a:ext cx="3452298" cy="2705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19211" y="79827"/>
            <a:ext cx="4231735" cy="6567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70829" y="79827"/>
            <a:ext cx="3619514" cy="6451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0410" y="643890"/>
            <a:ext cx="5210175" cy="5698490"/>
          </a:xfrm>
          <a:prstGeom prst="rect">
            <a:avLst/>
          </a:prstGeom>
          <a:noFill/>
        </p:spPr>
        <p:txBody>
          <a:bodyPr wrap="square" rtlCol="0">
            <a:noAutofit/>
          </a:bodyPr>
          <a:lstStyle/>
          <a:p>
            <a:pPr indent="457200">
              <a:lnSpc>
                <a:spcPct val="150000"/>
              </a:lnSpc>
            </a:pPr>
            <a:r>
              <a:rPr lang="zh-CN" altLang="en-US" b="1" dirty="0" smtClean="0">
                <a:solidFill>
                  <a:srgbClr val="221E1F"/>
                </a:solidFill>
                <a:latin typeface="Adobe 宋体 Std L" panose="02020300000000000000" pitchFamily="18" charset="-122"/>
                <a:ea typeface="Adobe 宋体 Std L" panose="02020300000000000000" pitchFamily="18" charset="-122"/>
              </a:rPr>
              <a:t>（</a:t>
            </a:r>
            <a:r>
              <a:rPr lang="zh-CN" altLang="en-US" b="1" dirty="0">
                <a:solidFill>
                  <a:srgbClr val="221E1F"/>
                </a:solidFill>
                <a:latin typeface="Adobe 宋体 Std L" panose="02020300000000000000" pitchFamily="18" charset="-122"/>
                <a:ea typeface="Adobe 宋体 Std L" panose="02020300000000000000" pitchFamily="18" charset="-122"/>
              </a:rPr>
              <a:t>一）甲骨文</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汉字从萌芽到成熟，有一个漫长的孕育过程。现在所能见到的成系统的早期文字，</a:t>
            </a:r>
            <a:r>
              <a:rPr lang="zh-CN" altLang="en-US" dirty="0" smtClean="0">
                <a:solidFill>
                  <a:srgbClr val="221E1F"/>
                </a:solidFill>
                <a:latin typeface="Adobe 宋体 Std L" panose="02020300000000000000" pitchFamily="18" charset="-122"/>
                <a:ea typeface="Adobe 宋体 Std L" panose="02020300000000000000" pitchFamily="18" charset="-122"/>
              </a:rPr>
              <a:t>只有殷商</a:t>
            </a:r>
            <a:r>
              <a:rPr lang="zh-CN" altLang="en-US" dirty="0">
                <a:solidFill>
                  <a:srgbClr val="221E1F"/>
                </a:solidFill>
                <a:latin typeface="Adobe 宋体 Std L" panose="02020300000000000000" pitchFamily="18" charset="-122"/>
                <a:ea typeface="Adobe 宋体 Std L" panose="02020300000000000000" pitchFamily="18" charset="-122"/>
              </a:rPr>
              <a:t>时代的甲骨文（见图</a:t>
            </a:r>
            <a:r>
              <a:rPr lang="en-US" altLang="zh-CN" dirty="0">
                <a:solidFill>
                  <a:srgbClr val="221E1F"/>
                </a:solidFill>
                <a:latin typeface="Adobe 宋体 Std L" panose="02020300000000000000" pitchFamily="18" charset="-122"/>
                <a:ea typeface="Adobe 宋体 Std L" panose="02020300000000000000" pitchFamily="18" charset="-122"/>
              </a:rPr>
              <a:t>1-1</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甲骨文是“龟甲兽骨文字”的简称，因其镌刻在龟兽骨上而得名。它于公元</a:t>
            </a:r>
            <a:r>
              <a:rPr lang="en-US" altLang="zh-CN" dirty="0">
                <a:solidFill>
                  <a:srgbClr val="221E1F"/>
                </a:solidFill>
                <a:latin typeface="Adobe 宋体 Std L" panose="02020300000000000000" pitchFamily="18" charset="-122"/>
                <a:ea typeface="Adobe 宋体 Std L" panose="02020300000000000000" pitchFamily="18" charset="-122"/>
              </a:rPr>
              <a:t>1899 </a:t>
            </a:r>
            <a:r>
              <a:rPr lang="zh-CN" altLang="en-US" dirty="0">
                <a:solidFill>
                  <a:srgbClr val="221E1F"/>
                </a:solidFill>
                <a:latin typeface="Adobe 宋体 Std L" panose="02020300000000000000" pitchFamily="18" charset="-122"/>
                <a:ea typeface="Adobe 宋体 Std L" panose="02020300000000000000" pitchFamily="18" charset="-122"/>
              </a:rPr>
              <a:t>年</a:t>
            </a:r>
            <a:r>
              <a:rPr lang="zh-CN" altLang="en-US" dirty="0" smtClean="0">
                <a:solidFill>
                  <a:srgbClr val="221E1F"/>
                </a:solidFill>
                <a:latin typeface="Adobe 宋体 Std L" panose="02020300000000000000" pitchFamily="18" charset="-122"/>
                <a:ea typeface="Adobe 宋体 Std L" panose="02020300000000000000" pitchFamily="18" charset="-122"/>
              </a:rPr>
              <a:t>在河南</a:t>
            </a:r>
            <a:r>
              <a:rPr lang="zh-CN" altLang="en-US" dirty="0">
                <a:solidFill>
                  <a:srgbClr val="221E1F"/>
                </a:solidFill>
                <a:latin typeface="Adobe 宋体 Std L" panose="02020300000000000000" pitchFamily="18" charset="-122"/>
                <a:ea typeface="Adobe 宋体 Std L" panose="02020300000000000000" pitchFamily="18" charset="-122"/>
              </a:rPr>
              <a:t>安阳附近出土，那里是殷都的废墟，所以又名“殷墟文字”；又因甲骨言语主要是</a:t>
            </a:r>
            <a:r>
              <a:rPr lang="zh-CN" altLang="en-US" dirty="0" smtClean="0">
                <a:solidFill>
                  <a:srgbClr val="221E1F"/>
                </a:solidFill>
                <a:latin typeface="Adobe 宋体 Std L" panose="02020300000000000000" pitchFamily="18" charset="-122"/>
                <a:ea typeface="Adobe 宋体 Std L" panose="02020300000000000000" pitchFamily="18" charset="-122"/>
              </a:rPr>
              <a:t>卜卦的</a:t>
            </a:r>
            <a:r>
              <a:rPr lang="zh-CN" altLang="en-US" dirty="0">
                <a:solidFill>
                  <a:srgbClr val="221E1F"/>
                </a:solidFill>
                <a:latin typeface="Adobe 宋体 Std L" panose="02020300000000000000" pitchFamily="18" charset="-122"/>
                <a:ea typeface="Adobe 宋体 Std L" panose="02020300000000000000" pitchFamily="18" charset="-122"/>
              </a:rPr>
              <a:t>记录，故甲骨文还有“卜辞”之称。</a:t>
            </a:r>
            <a:r>
              <a:rPr lang="zh-CN" altLang="en-US" dirty="0" smtClean="0">
                <a:solidFill>
                  <a:srgbClr val="221E1F"/>
                </a:solidFill>
                <a:latin typeface="Adobe 宋体 Std L" panose="02020300000000000000" pitchFamily="18" charset="-122"/>
                <a:ea typeface="Adobe 宋体 Std L" panose="02020300000000000000" pitchFamily="18" charset="-122"/>
              </a:rPr>
              <a:t>近年又</a:t>
            </a:r>
            <a:r>
              <a:rPr lang="zh-CN" altLang="en-US" dirty="0">
                <a:solidFill>
                  <a:srgbClr val="221E1F"/>
                </a:solidFill>
                <a:latin typeface="Adobe 宋体 Std L" panose="02020300000000000000" pitchFamily="18" charset="-122"/>
                <a:ea typeface="Adobe 宋体 Std L" panose="02020300000000000000" pitchFamily="18" charset="-122"/>
              </a:rPr>
              <a:t>在陕西等地发现了西周早期的甲骨文，</a:t>
            </a:r>
            <a:r>
              <a:rPr lang="zh-CN" altLang="en-US" dirty="0" smtClean="0">
                <a:solidFill>
                  <a:srgbClr val="221E1F"/>
                </a:solidFill>
                <a:latin typeface="Adobe 宋体 Std L" panose="02020300000000000000" pitchFamily="18" charset="-122"/>
                <a:ea typeface="Adobe 宋体 Std L" panose="02020300000000000000" pitchFamily="18" charset="-122"/>
              </a:rPr>
              <a:t>证明</a:t>
            </a:r>
            <a:r>
              <a:rPr lang="zh-CN" altLang="en-US" dirty="0">
                <a:solidFill>
                  <a:srgbClr val="221E1F"/>
                </a:solidFill>
                <a:latin typeface="Adobe 宋体 Std L" panose="02020300000000000000" pitchFamily="18" charset="-122"/>
                <a:ea typeface="Adobe 宋体 Std L" panose="02020300000000000000" pitchFamily="18" charset="-122"/>
              </a:rPr>
              <a:t>它是殷商至周初通行的文字</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pic>
        <p:nvPicPr>
          <p:cNvPr id="962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97568" y="1179603"/>
            <a:ext cx="3840843" cy="336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25384" y="79827"/>
            <a:ext cx="3811242" cy="6451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6791" y="79827"/>
            <a:ext cx="3872941" cy="6451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695067" y="79827"/>
            <a:ext cx="3578366" cy="6451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81296" y="79827"/>
            <a:ext cx="3594890" cy="6451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523998" y="79827"/>
            <a:ext cx="3643087" cy="6452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9995" y="79827"/>
            <a:ext cx="3590388" cy="6452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4375952" cy="804725"/>
            <a:chOff x="251900" y="195486"/>
            <a:chExt cx="3184289" cy="585582"/>
          </a:xfrm>
        </p:grpSpPr>
        <p:sp>
          <p:nvSpPr>
            <p:cNvPr id="7" name="矩形 6"/>
            <p:cNvSpPr/>
            <p:nvPr/>
          </p:nvSpPr>
          <p:spPr>
            <a:xfrm>
              <a:off x="1331640" y="255120"/>
              <a:ext cx="2104549"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5</a:t>
              </a:r>
              <a:r>
                <a:rPr lang="zh-CN" altLang="en-US" sz="2800" b="1" kern="0" dirty="0" smtClean="0">
                  <a:solidFill>
                    <a:schemeClr val="accent1">
                      <a:lumMod val="75000"/>
                    </a:schemeClr>
                  </a:solidFill>
                  <a:cs typeface="+mn-ea"/>
                  <a:sym typeface="+mn-lt"/>
                </a:rPr>
                <a:t>章  毛笔行书</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19" name="文本框 2"/>
          <p:cNvSpPr txBox="1"/>
          <p:nvPr/>
        </p:nvSpPr>
        <p:spPr>
          <a:xfrm>
            <a:off x="734635" y="1033487"/>
            <a:ext cx="11054246" cy="21266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行书是介于楷书和草书之间的一种书体，它兼有楷书的点画特征和草书的使转特点，</a:t>
            </a:r>
            <a:r>
              <a:rPr lang="zh-CN" altLang="en-US" dirty="0" smtClean="0">
                <a:solidFill>
                  <a:srgbClr val="221E1F"/>
                </a:solidFill>
                <a:latin typeface="Adobe 宋体 Std L" panose="02020300000000000000" pitchFamily="18" charset="-122"/>
                <a:ea typeface="Adobe 宋体 Std L" panose="02020300000000000000" pitchFamily="18" charset="-122"/>
              </a:rPr>
              <a:t>比楷书</a:t>
            </a:r>
            <a:r>
              <a:rPr lang="zh-CN" altLang="en-US" dirty="0">
                <a:solidFill>
                  <a:srgbClr val="221E1F"/>
                </a:solidFill>
                <a:latin typeface="Adobe 宋体 Std L" panose="02020300000000000000" pitchFamily="18" charset="-122"/>
                <a:ea typeface="Adobe 宋体 Std L" panose="02020300000000000000" pitchFamily="18" charset="-122"/>
              </a:rPr>
              <a:t>流畅，比草书易认，所以深受人们喜爱，成为人们日常生活中的常用书体之一。</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行书起源于汉末，盛于晋代，王羲之写的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兰亭序</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是行书成熟的标志，由于其在</a:t>
            </a:r>
            <a:r>
              <a:rPr lang="zh-CN" altLang="en-US" dirty="0" smtClean="0">
                <a:solidFill>
                  <a:srgbClr val="221E1F"/>
                </a:solidFill>
                <a:latin typeface="Adobe 宋体 Std L" panose="02020300000000000000" pitchFamily="18" charset="-122"/>
                <a:ea typeface="Adobe 宋体 Std L" panose="02020300000000000000" pitchFamily="18" charset="-122"/>
              </a:rPr>
              <a:t>艺术上</a:t>
            </a:r>
            <a:r>
              <a:rPr lang="zh-CN" altLang="en-US" dirty="0">
                <a:solidFill>
                  <a:srgbClr val="221E1F"/>
                </a:solidFill>
                <a:latin typeface="Adobe 宋体 Std L" panose="02020300000000000000" pitchFamily="18" charset="-122"/>
                <a:ea typeface="Adobe 宋体 Std L" panose="02020300000000000000" pitchFamily="18" charset="-122"/>
              </a:rPr>
              <a:t>炉火纯青，故被后人誉为天下第一行书。唐代颜真卿的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祭侄文稿</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（见图</a:t>
            </a:r>
            <a:r>
              <a:rPr lang="en-US" altLang="zh-CN" dirty="0">
                <a:solidFill>
                  <a:srgbClr val="221E1F"/>
                </a:solidFill>
                <a:latin typeface="Adobe 宋体 Std L" panose="02020300000000000000" pitchFamily="18" charset="-122"/>
                <a:ea typeface="Adobe 宋体 Std L" panose="02020300000000000000" pitchFamily="18" charset="-122"/>
              </a:rPr>
              <a:t>5-1</a:t>
            </a:r>
            <a:r>
              <a:rPr lang="zh-CN" altLang="en-US" dirty="0">
                <a:solidFill>
                  <a:srgbClr val="221E1F"/>
                </a:solidFill>
                <a:latin typeface="Adobe 宋体 Std L" panose="02020300000000000000" pitchFamily="18" charset="-122"/>
                <a:ea typeface="Adobe 宋体 Std L" panose="02020300000000000000" pitchFamily="18" charset="-122"/>
              </a:rPr>
              <a:t>）被</a:t>
            </a:r>
            <a:r>
              <a:rPr lang="zh-CN" altLang="en-US" dirty="0" smtClean="0">
                <a:solidFill>
                  <a:srgbClr val="221E1F"/>
                </a:solidFill>
                <a:latin typeface="Adobe 宋体 Std L" panose="02020300000000000000" pitchFamily="18" charset="-122"/>
                <a:ea typeface="Adobe 宋体 Std L" panose="02020300000000000000" pitchFamily="18" charset="-122"/>
              </a:rPr>
              <a:t>称为天下</a:t>
            </a:r>
            <a:r>
              <a:rPr lang="zh-CN" altLang="en-US" dirty="0">
                <a:solidFill>
                  <a:srgbClr val="221E1F"/>
                </a:solidFill>
                <a:latin typeface="Adobe 宋体 Std L" panose="02020300000000000000" pitchFamily="18" charset="-122"/>
                <a:ea typeface="Adobe 宋体 Std L" panose="02020300000000000000" pitchFamily="18" charset="-122"/>
              </a:rPr>
              <a:t>第二行书，苏东坡的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黄州寒食帖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（见图</a:t>
            </a:r>
            <a:r>
              <a:rPr lang="en-US" altLang="zh-CN" dirty="0">
                <a:solidFill>
                  <a:srgbClr val="221E1F"/>
                </a:solidFill>
                <a:latin typeface="Adobe 宋体 Std L" panose="02020300000000000000" pitchFamily="18" charset="-122"/>
                <a:ea typeface="Adobe 宋体 Std L" panose="02020300000000000000" pitchFamily="18" charset="-122"/>
              </a:rPr>
              <a:t>5-2</a:t>
            </a:r>
            <a:r>
              <a:rPr lang="zh-CN" altLang="en-US" dirty="0">
                <a:solidFill>
                  <a:srgbClr val="221E1F"/>
                </a:solidFill>
                <a:latin typeface="Adobe 宋体 Std L" panose="02020300000000000000" pitchFamily="18" charset="-122"/>
                <a:ea typeface="Adobe 宋体 Std L" panose="02020300000000000000" pitchFamily="18" charset="-122"/>
              </a:rPr>
              <a:t>）被称为天下第三行书。这些书法</a:t>
            </a:r>
            <a:r>
              <a:rPr lang="zh-CN" altLang="en-US" dirty="0" smtClean="0">
                <a:solidFill>
                  <a:srgbClr val="221E1F"/>
                </a:solidFill>
                <a:latin typeface="Adobe 宋体 Std L" panose="02020300000000000000" pitchFamily="18" charset="-122"/>
                <a:ea typeface="Adobe 宋体 Std L" panose="02020300000000000000" pitchFamily="18" charset="-122"/>
              </a:rPr>
              <a:t>名作为</a:t>
            </a:r>
            <a:r>
              <a:rPr lang="zh-CN" altLang="en-US" dirty="0">
                <a:solidFill>
                  <a:srgbClr val="221E1F"/>
                </a:solidFill>
                <a:latin typeface="Adobe 宋体 Std L" panose="02020300000000000000" pitchFamily="18" charset="-122"/>
                <a:ea typeface="Adobe 宋体 Std L" panose="02020300000000000000" pitchFamily="18" charset="-122"/>
              </a:rPr>
              <a:t>我们学习行书提供了极大的方便。</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80346" y="3160095"/>
            <a:ext cx="2975218" cy="3697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8615" y="3646324"/>
            <a:ext cx="4323890" cy="3211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p:nvPr/>
        </p:nvSpPr>
        <p:spPr>
          <a:xfrm>
            <a:off x="652389" y="992809"/>
            <a:ext cx="11054246" cy="590931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行书由于是楷草相间的书体保留了楷书的某些特征，但作为一种独立的书体，行书也</a:t>
            </a:r>
            <a:r>
              <a:rPr lang="zh-CN" altLang="en-US" dirty="0" smtClean="0">
                <a:solidFill>
                  <a:srgbClr val="221E1F"/>
                </a:solidFill>
                <a:latin typeface="Adobe 宋体 Std L" panose="02020300000000000000" pitchFamily="18" charset="-122"/>
                <a:ea typeface="Adobe 宋体 Std L" panose="02020300000000000000" pitchFamily="18" charset="-122"/>
              </a:rPr>
              <a:t>有其</a:t>
            </a:r>
            <a:r>
              <a:rPr lang="zh-CN" altLang="en-US" dirty="0">
                <a:solidFill>
                  <a:srgbClr val="221E1F"/>
                </a:solidFill>
                <a:latin typeface="Adobe 宋体 Std L" panose="02020300000000000000" pitchFamily="18" charset="-122"/>
                <a:ea typeface="Adobe 宋体 Std L" panose="02020300000000000000" pitchFamily="18" charset="-122"/>
              </a:rPr>
              <a:t>自身的特点，主要表现以下几方面。</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省简笔画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行书为了书写方便，有时把本来是两笔、三笔的笔画一笔完成。例如安字的行书把点</a:t>
            </a:r>
            <a:r>
              <a:rPr lang="zh-CN" altLang="en-US" dirty="0" smtClean="0">
                <a:solidFill>
                  <a:srgbClr val="221E1F"/>
                </a:solidFill>
                <a:latin typeface="Adobe 宋体 Std L" panose="02020300000000000000" pitchFamily="18" charset="-122"/>
                <a:ea typeface="Adobe 宋体 Std L" panose="02020300000000000000" pitchFamily="18" charset="-122"/>
              </a:rPr>
              <a:t>与女</a:t>
            </a:r>
            <a:r>
              <a:rPr lang="zh-CN" altLang="en-US" dirty="0">
                <a:solidFill>
                  <a:srgbClr val="221E1F"/>
                </a:solidFill>
                <a:latin typeface="Adobe 宋体 Std L" panose="02020300000000000000" pitchFamily="18" charset="-122"/>
                <a:ea typeface="Adobe 宋体 Std L" panose="02020300000000000000" pitchFamily="18" charset="-122"/>
              </a:rPr>
              <a:t>字底的撇画连为</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体</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2</a:t>
            </a:r>
            <a:r>
              <a:rPr lang="en-US" altLang="zh-CN" dirty="0">
                <a:solidFill>
                  <a:srgbClr val="221E1F"/>
                </a:solidFill>
                <a:latin typeface="Adobe 宋体 Std L" panose="02020300000000000000" pitchFamily="18" charset="-122"/>
                <a:ea typeface="Adobe 宋体 Std L" panose="02020300000000000000" pitchFamily="18" charset="-122"/>
              </a:rPr>
              <a:t>. </a:t>
            </a:r>
            <a:r>
              <a:rPr lang="zh-CN" altLang="en-US" dirty="0">
                <a:solidFill>
                  <a:srgbClr val="221E1F"/>
                </a:solidFill>
                <a:latin typeface="Adobe 宋体 Std L" panose="02020300000000000000" pitchFamily="18" charset="-122"/>
                <a:ea typeface="Adobe 宋体 Std L" panose="02020300000000000000" pitchFamily="18" charset="-122"/>
              </a:rPr>
              <a:t>替代笔画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行书中的替代最常见的是以点画代替其他笔画或结构部件。例如“作”字中两横，</a:t>
            </a:r>
            <a:r>
              <a:rPr lang="zh-CN" altLang="en-US" dirty="0" smtClean="0">
                <a:solidFill>
                  <a:srgbClr val="221E1F"/>
                </a:solidFill>
                <a:latin typeface="Adobe 宋体 Std L" panose="02020300000000000000" pitchFamily="18" charset="-122"/>
                <a:ea typeface="Adobe 宋体 Std L" panose="02020300000000000000" pitchFamily="18" charset="-122"/>
              </a:rPr>
              <a:t>行书可用</a:t>
            </a:r>
            <a:r>
              <a:rPr lang="zh-CN" altLang="en-US" dirty="0">
                <a:solidFill>
                  <a:srgbClr val="221E1F"/>
                </a:solidFill>
                <a:latin typeface="Adobe 宋体 Std L" panose="02020300000000000000" pitchFamily="18" charset="-122"/>
                <a:ea typeface="Adobe 宋体 Std L" panose="02020300000000000000" pitchFamily="18" charset="-122"/>
              </a:rPr>
              <a:t>两点连写代替。</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牵丝相连</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行书吸收了草书的特点，在前后不相连的笔画之间，顺势用较细的牵丝相连，使笔画</a:t>
            </a:r>
            <a:r>
              <a:rPr lang="zh-CN" altLang="en-US" dirty="0" smtClean="0">
                <a:solidFill>
                  <a:srgbClr val="221E1F"/>
                </a:solidFill>
                <a:latin typeface="Adobe 宋体 Std L" panose="02020300000000000000" pitchFamily="18" charset="-122"/>
                <a:ea typeface="Adobe 宋体 Std L" panose="02020300000000000000" pitchFamily="18" charset="-122"/>
              </a:rPr>
              <a:t>之间</a:t>
            </a:r>
            <a:r>
              <a:rPr lang="zh-CN" altLang="en-US" dirty="0">
                <a:solidFill>
                  <a:srgbClr val="221E1F"/>
                </a:solidFill>
                <a:latin typeface="Adobe 宋体 Std L" panose="02020300000000000000" pitchFamily="18" charset="-122"/>
                <a:ea typeface="Adobe 宋体 Std L" panose="02020300000000000000" pitchFamily="18" charset="-122"/>
              </a:rPr>
              <a:t>顾盼呼应、气韵通畅。例如，“川”字的三竖用牵丝相连，使结构更加严紧，行气更加流畅。</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变方为圆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行书常常以圆转笔画代替方折笔画，从而增强了字的流动感。例如，“困”字的外框</a:t>
            </a:r>
            <a:r>
              <a:rPr lang="zh-CN" altLang="en-US" dirty="0" smtClean="0">
                <a:solidFill>
                  <a:srgbClr val="221E1F"/>
                </a:solidFill>
                <a:latin typeface="Adobe 宋体 Std L" panose="02020300000000000000" pitchFamily="18" charset="-122"/>
                <a:ea typeface="Adobe 宋体 Std L" panose="02020300000000000000" pitchFamily="18" charset="-122"/>
              </a:rPr>
              <a:t>，行书</a:t>
            </a:r>
            <a:r>
              <a:rPr lang="zh-CN" altLang="en-US" dirty="0">
                <a:solidFill>
                  <a:srgbClr val="221E1F"/>
                </a:solidFill>
                <a:latin typeface="Adobe 宋体 Std L" panose="02020300000000000000" pitchFamily="18" charset="-122"/>
                <a:ea typeface="Adobe 宋体 Std L" panose="02020300000000000000" pitchFamily="18" charset="-122"/>
              </a:rPr>
              <a:t>用竖弯和横折弯两笔写成</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8" name="文本框 2"/>
          <p:cNvSpPr txBox="1"/>
          <p:nvPr/>
        </p:nvSpPr>
        <p:spPr>
          <a:xfrm>
            <a:off x="682125" y="134201"/>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第一节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行书</a:t>
            </a:r>
            <a:r>
              <a:rPr lang="zh-CN" altLang="en-US" sz="2600" b="1" dirty="0">
                <a:solidFill>
                  <a:srgbClr val="C00000"/>
                </a:solidFill>
                <a:latin typeface="Adobe 宋体 Std L" panose="02020300000000000000" pitchFamily="18" charset="-122"/>
                <a:ea typeface="Adobe 宋体 Std L" panose="02020300000000000000" pitchFamily="18" charset="-122"/>
              </a:rPr>
              <a:t>的用笔特点</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p:nvPr/>
        </p:nvSpPr>
        <p:spPr>
          <a:xfrm>
            <a:off x="652389" y="133374"/>
            <a:ext cx="11054246" cy="923330"/>
          </a:xfrm>
          <a:prstGeom prst="rect">
            <a:avLst/>
          </a:prstGeom>
          <a:noFill/>
        </p:spPr>
        <p:txBody>
          <a:bodyPr wrap="square" rtlCol="0">
            <a:spAutoFit/>
          </a:bodyPr>
          <a:lstStyle/>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5. </a:t>
            </a:r>
            <a:r>
              <a:rPr lang="zh-CN" altLang="en-US" dirty="0" smtClean="0">
                <a:solidFill>
                  <a:srgbClr val="221E1F"/>
                </a:solidFill>
                <a:latin typeface="Adobe 宋体 Std L" panose="02020300000000000000" pitchFamily="18" charset="-122"/>
                <a:ea typeface="Adobe 宋体 Std L" panose="02020300000000000000" pitchFamily="18" charset="-122"/>
              </a:rPr>
              <a:t>借鉴草书</a:t>
            </a:r>
            <a:endParaRPr lang="zh-CN" altLang="en-US"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行书有时参照草书的与法，使其更加生动简洁。例如，“以”用两点相连和竖折撇写成。</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4" name="文本框 2"/>
          <p:cNvSpPr txBox="1"/>
          <p:nvPr/>
        </p:nvSpPr>
        <p:spPr>
          <a:xfrm>
            <a:off x="682125" y="1056957"/>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第二节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行书</a:t>
            </a:r>
            <a:r>
              <a:rPr lang="zh-CN" altLang="en-US" sz="2600" b="1" dirty="0">
                <a:solidFill>
                  <a:srgbClr val="C00000"/>
                </a:solidFill>
                <a:latin typeface="Adobe 宋体 Std L" panose="02020300000000000000" pitchFamily="18" charset="-122"/>
                <a:ea typeface="Adobe 宋体 Std L" panose="02020300000000000000" pitchFamily="18" charset="-122"/>
              </a:rPr>
              <a:t>的结体特点</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5" name="文本框 2"/>
          <p:cNvSpPr txBox="1"/>
          <p:nvPr/>
        </p:nvSpPr>
        <p:spPr>
          <a:xfrm>
            <a:off x="652389" y="1933145"/>
            <a:ext cx="1105424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虽然行书的结体不像楷书那样有具体的要求，而是灵动多变，有如行云流水。但行书</a:t>
            </a:r>
            <a:r>
              <a:rPr lang="zh-CN" altLang="en-US" dirty="0" smtClean="0">
                <a:solidFill>
                  <a:srgbClr val="221E1F"/>
                </a:solidFill>
                <a:latin typeface="Adobe 宋体 Std L" panose="02020300000000000000" pitchFamily="18" charset="-122"/>
                <a:ea typeface="Adobe 宋体 Std L" panose="02020300000000000000" pitchFamily="18" charset="-122"/>
              </a:rPr>
              <a:t>的结体</a:t>
            </a:r>
            <a:r>
              <a:rPr lang="zh-CN" altLang="en-US" dirty="0">
                <a:solidFill>
                  <a:srgbClr val="221E1F"/>
                </a:solidFill>
                <a:latin typeface="Adobe 宋体 Std L" panose="02020300000000000000" pitchFamily="18" charset="-122"/>
                <a:ea typeface="Adobe 宋体 Std L" panose="02020300000000000000" pitchFamily="18" charset="-122"/>
              </a:rPr>
              <a:t>仍然有一般规律可循，其特点如下。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重心平稳，欹正相生</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行书不像楷书那样字字平正，而是可欹可正，只要重心平稳就行了。如图</a:t>
            </a:r>
            <a:r>
              <a:rPr lang="en-US" altLang="zh-CN" dirty="0">
                <a:solidFill>
                  <a:srgbClr val="221E1F"/>
                </a:solidFill>
                <a:latin typeface="Adobe 宋体 Std L" panose="02020300000000000000" pitchFamily="18" charset="-122"/>
                <a:ea typeface="Adobe 宋体 Std L" panose="02020300000000000000" pitchFamily="18" charset="-122"/>
              </a:rPr>
              <a:t>5-3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307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43689" y="3644254"/>
            <a:ext cx="2979511" cy="2964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p:nvPr/>
        </p:nvSpPr>
        <p:spPr>
          <a:xfrm>
            <a:off x="652389" y="133374"/>
            <a:ext cx="11054246" cy="337310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开合伸缩，疏密得宜</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“开合”“疏密”是行书结构中点画与点画之间的布白方法。凡独体字结体难于密，</a:t>
            </a:r>
            <a:r>
              <a:rPr lang="zh-CN" altLang="en-US" dirty="0" smtClean="0">
                <a:solidFill>
                  <a:srgbClr val="221E1F"/>
                </a:solidFill>
                <a:latin typeface="Adobe 宋体 Std L" panose="02020300000000000000" pitchFamily="18" charset="-122"/>
                <a:ea typeface="Adobe 宋体 Std L" panose="02020300000000000000" pitchFamily="18" charset="-122"/>
              </a:rPr>
              <a:t>合体</a:t>
            </a:r>
            <a:r>
              <a:rPr lang="zh-CN" altLang="en-US" dirty="0">
                <a:solidFill>
                  <a:srgbClr val="221E1F"/>
                </a:solidFill>
                <a:latin typeface="Adobe 宋体 Std L" panose="02020300000000000000" pitchFamily="18" charset="-122"/>
                <a:ea typeface="Adobe 宋体 Std L" panose="02020300000000000000" pitchFamily="18" charset="-122"/>
              </a:rPr>
              <a:t>字结体难于疏，只有掌握好开合伸缩，结体才会疏密得宜，修短合度。</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随形变化，同字异构</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行书贵能变通，一是变化笔画，二是变化字形。如王羲之</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兰亭序</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中共</a:t>
            </a:r>
            <a:r>
              <a:rPr lang="en-US" altLang="zh-CN" dirty="0">
                <a:solidFill>
                  <a:srgbClr val="221E1F"/>
                </a:solidFill>
                <a:latin typeface="Adobe 宋体 Std L" panose="02020300000000000000" pitchFamily="18" charset="-122"/>
                <a:ea typeface="Adobe 宋体 Std L" panose="02020300000000000000" pitchFamily="18" charset="-122"/>
              </a:rPr>
              <a:t>20 </a:t>
            </a:r>
            <a:r>
              <a:rPr lang="zh-CN" altLang="en-US" dirty="0">
                <a:solidFill>
                  <a:srgbClr val="221E1F"/>
                </a:solidFill>
                <a:latin typeface="Adobe 宋体 Std L" panose="02020300000000000000" pitchFamily="18" charset="-122"/>
                <a:ea typeface="Adobe 宋体 Std L" panose="02020300000000000000" pitchFamily="18" charset="-122"/>
              </a:rPr>
              <a:t>个“之”字</a:t>
            </a:r>
            <a:r>
              <a:rPr lang="zh-CN" altLang="en-US" dirty="0" smtClean="0">
                <a:solidFill>
                  <a:srgbClr val="221E1F"/>
                </a:solidFill>
                <a:latin typeface="Adobe 宋体 Std L" panose="02020300000000000000" pitchFamily="18" charset="-122"/>
                <a:ea typeface="Adobe 宋体 Std L" panose="02020300000000000000" pitchFamily="18" charset="-122"/>
              </a:rPr>
              <a:t>，开头</a:t>
            </a:r>
            <a:r>
              <a:rPr lang="zh-CN" altLang="en-US" dirty="0">
                <a:solidFill>
                  <a:srgbClr val="221E1F"/>
                </a:solidFill>
                <a:latin typeface="Adobe 宋体 Std L" panose="02020300000000000000" pitchFamily="18" charset="-122"/>
                <a:ea typeface="Adobe 宋体 Std L" panose="02020300000000000000" pitchFamily="18" charset="-122"/>
              </a:rPr>
              <a:t>各异，无一雷同。</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变而不怪，力求自然</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行书结体允许变化，但要合乎情理，不能违背规律，要寓变化于法度之中，力求自然。</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749033" y="3539288"/>
            <a:ext cx="6627044" cy="369332"/>
          </a:xfrm>
          <a:prstGeom prst="rect">
            <a:avLst/>
          </a:prstGeom>
          <a:noFill/>
        </p:spPr>
        <p:txBody>
          <a:bodyPr wrap="square" rtlCol="0">
            <a:spAutoFit/>
          </a:bodyPr>
          <a:lstStyle/>
          <a:p>
            <a:r>
              <a:rPr lang="zh-CN" altLang="en-US" dirty="0">
                <a:latin typeface="华文中宋" panose="02010600040101010101" pitchFamily="2" charset="-122"/>
                <a:ea typeface="华文中宋" panose="02010600040101010101" pitchFamily="2" charset="-122"/>
              </a:rPr>
              <a:t>思考</a:t>
            </a:r>
            <a:r>
              <a:rPr lang="zh-CN" altLang="en-US" dirty="0" smtClean="0">
                <a:latin typeface="华文中宋" panose="02010600040101010101" pitchFamily="2" charset="-122"/>
                <a:ea typeface="华文中宋" panose="02010600040101010101" pitchFamily="2" charset="-122"/>
              </a:rPr>
              <a:t>与</a:t>
            </a:r>
            <a:r>
              <a:rPr lang="zh-CN" altLang="en-US" dirty="0">
                <a:latin typeface="华文中宋" panose="02010600040101010101" pitchFamily="2" charset="-122"/>
                <a:ea typeface="华文中宋" panose="02010600040101010101" pitchFamily="2" charset="-122"/>
              </a:rPr>
              <a:t>练习</a:t>
            </a:r>
            <a:endParaRPr lang="zh-CN" altLang="en-US" dirty="0">
              <a:latin typeface="华文中宋" panose="02010600040101010101" pitchFamily="2" charset="-122"/>
              <a:ea typeface="华文中宋" panose="02010600040101010101" pitchFamily="2" charset="-122"/>
            </a:endParaRPr>
          </a:p>
        </p:txBody>
      </p:sp>
      <p:sp>
        <p:nvSpPr>
          <p:cNvPr id="8" name="文本框 2"/>
          <p:cNvSpPr txBox="1"/>
          <p:nvPr/>
        </p:nvSpPr>
        <p:spPr>
          <a:xfrm>
            <a:off x="618405" y="3908620"/>
            <a:ext cx="11054246" cy="876266"/>
          </a:xfrm>
          <a:prstGeom prst="rect">
            <a:avLst/>
          </a:prstGeom>
          <a:noFill/>
        </p:spPr>
        <p:txBody>
          <a:bodyPr wrap="square" rtlCol="0">
            <a:spAutoFit/>
          </a:bodyPr>
          <a:lstStyle/>
          <a:p>
            <a:pPr indent="457200">
              <a:lnSpc>
                <a:spcPct val="150000"/>
              </a:lnSpc>
            </a:pPr>
            <a:r>
              <a:rPr lang="en-US" altLang="zh-CN" dirty="0">
                <a:solidFill>
                  <a:srgbClr val="221E1F"/>
                </a:solidFill>
                <a:latin typeface="方正楷体_GBK" pitchFamily="65" charset="-122"/>
                <a:ea typeface="方正楷体_GBK" pitchFamily="65" charset="-122"/>
              </a:rPr>
              <a:t>1. </a:t>
            </a:r>
            <a:r>
              <a:rPr lang="zh-CN" altLang="en-US" dirty="0">
                <a:solidFill>
                  <a:srgbClr val="221E1F"/>
                </a:solidFill>
                <a:latin typeface="方正楷体_GBK" pitchFamily="65" charset="-122"/>
                <a:ea typeface="方正楷体_GBK" pitchFamily="65" charset="-122"/>
              </a:rPr>
              <a:t>什么是行书？结合例字，说说行书与楷书、草书的区别与联系。</a:t>
            </a:r>
            <a:endParaRPr lang="zh-CN" altLang="en-US" dirty="0">
              <a:solidFill>
                <a:srgbClr val="221E1F"/>
              </a:solidFill>
              <a:latin typeface="方正楷体_GBK" pitchFamily="65" charset="-122"/>
              <a:ea typeface="方正楷体_GBK" pitchFamily="65" charset="-122"/>
            </a:endParaRPr>
          </a:p>
          <a:p>
            <a:pPr indent="457200">
              <a:lnSpc>
                <a:spcPct val="150000"/>
              </a:lnSpc>
            </a:pPr>
            <a:r>
              <a:rPr lang="en-US" altLang="zh-CN" dirty="0">
                <a:solidFill>
                  <a:srgbClr val="221E1F"/>
                </a:solidFill>
                <a:latin typeface="方正楷体_GBK" pitchFamily="65" charset="-122"/>
                <a:ea typeface="方正楷体_GBK" pitchFamily="65" charset="-122"/>
              </a:rPr>
              <a:t>2. </a:t>
            </a:r>
            <a:r>
              <a:rPr lang="zh-CN" altLang="en-US" dirty="0">
                <a:solidFill>
                  <a:srgbClr val="221E1F"/>
                </a:solidFill>
                <a:latin typeface="方正楷体_GBK" pitchFamily="65" charset="-122"/>
                <a:ea typeface="方正楷体_GBK" pitchFamily="65" charset="-122"/>
              </a:rPr>
              <a:t>临写行书名作</a:t>
            </a:r>
            <a:r>
              <a:rPr lang="en-US" altLang="zh-CN" dirty="0">
                <a:solidFill>
                  <a:srgbClr val="221E1F"/>
                </a:solidFill>
                <a:latin typeface="方正楷体_GBK" pitchFamily="65" charset="-122"/>
                <a:ea typeface="方正楷体_GBK" pitchFamily="65" charset="-122"/>
              </a:rPr>
              <a:t>《</a:t>
            </a:r>
            <a:r>
              <a:rPr lang="zh-CN" altLang="en-US" dirty="0">
                <a:solidFill>
                  <a:srgbClr val="221E1F"/>
                </a:solidFill>
                <a:latin typeface="方正楷体_GBK" pitchFamily="65" charset="-122"/>
                <a:ea typeface="方正楷体_GBK" pitchFamily="65" charset="-122"/>
              </a:rPr>
              <a:t>黄州寒食帖</a:t>
            </a:r>
            <a:r>
              <a:rPr lang="en-US" altLang="zh-CN" dirty="0">
                <a:solidFill>
                  <a:srgbClr val="221E1F"/>
                </a:solidFill>
                <a:latin typeface="方正楷体_GBK" pitchFamily="65" charset="-122"/>
                <a:ea typeface="方正楷体_GBK" pitchFamily="65" charset="-122"/>
              </a:rPr>
              <a:t>》</a:t>
            </a:r>
            <a:r>
              <a:rPr lang="zh-CN" altLang="en-US" dirty="0">
                <a:solidFill>
                  <a:srgbClr val="221E1F"/>
                </a:solidFill>
                <a:latin typeface="方正楷体_GBK" pitchFamily="65" charset="-122"/>
                <a:ea typeface="方正楷体_GBK" pitchFamily="65" charset="-122"/>
              </a:rPr>
              <a:t>中的任何一行。</a:t>
            </a:r>
            <a:endParaRPr lang="zh-CN" altLang="en-US" dirty="0">
              <a:solidFill>
                <a:srgbClr val="221E1F"/>
              </a:solidFill>
              <a:latin typeface="方正楷体_GBK" pitchFamily="65" charset="-122"/>
              <a:ea typeface="方正楷体_GBK"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5097303" cy="804725"/>
            <a:chOff x="251900" y="195486"/>
            <a:chExt cx="3709201" cy="585582"/>
          </a:xfrm>
        </p:grpSpPr>
        <p:sp>
          <p:nvSpPr>
            <p:cNvPr id="7" name="矩形 6"/>
            <p:cNvSpPr/>
            <p:nvPr/>
          </p:nvSpPr>
          <p:spPr>
            <a:xfrm>
              <a:off x="1331640" y="255120"/>
              <a:ext cx="2629461"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6</a:t>
              </a:r>
              <a:r>
                <a:rPr lang="zh-CN" altLang="en-US" sz="2800" b="1" kern="0" dirty="0" smtClean="0">
                  <a:solidFill>
                    <a:schemeClr val="accent1">
                      <a:lumMod val="75000"/>
                    </a:schemeClr>
                  </a:solidFill>
                  <a:cs typeface="+mn-ea"/>
                  <a:sym typeface="+mn-lt"/>
                </a:rPr>
                <a:t>章  毛笔书法欣赏</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p:cNvSpPr txBox="1"/>
          <p:nvPr/>
        </p:nvSpPr>
        <p:spPr>
          <a:xfrm>
            <a:off x="652389" y="397720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一、书法的审美价值</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52389" y="4630343"/>
            <a:ext cx="1105424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以汉字为载体的书法艺术，集自由、和谐、崇高为一体，融音乐、绘画、雕塑、建筑</a:t>
            </a:r>
            <a:r>
              <a:rPr lang="zh-CN" altLang="en-US" dirty="0" smtClean="0">
                <a:solidFill>
                  <a:srgbClr val="221E1F"/>
                </a:solidFill>
                <a:latin typeface="Adobe 宋体 Std L" panose="02020300000000000000" pitchFamily="18" charset="-122"/>
                <a:ea typeface="Adobe 宋体 Std L" panose="02020300000000000000" pitchFamily="18" charset="-122"/>
              </a:rPr>
              <a:t>等各种</a:t>
            </a:r>
            <a:r>
              <a:rPr lang="zh-CN" altLang="en-US" dirty="0">
                <a:solidFill>
                  <a:srgbClr val="221E1F"/>
                </a:solidFill>
                <a:latin typeface="Adobe 宋体 Std L" panose="02020300000000000000" pitchFamily="18" charset="-122"/>
                <a:ea typeface="Adobe 宋体 Std L" panose="02020300000000000000" pitchFamily="18" charset="-122"/>
              </a:rPr>
              <a:t>艺术趣味为一炉，安定平和、淡泊隽永，给人以无穷无尽的美感。</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欣赏那生动有趣的点画，就像高山之松柏，苍劲有力；又如天上白云、变化万千。有</a:t>
            </a:r>
            <a:r>
              <a:rPr lang="zh-CN" altLang="en-US" dirty="0" smtClean="0">
                <a:solidFill>
                  <a:srgbClr val="221E1F"/>
                </a:solidFill>
                <a:latin typeface="Adobe 宋体 Std L" panose="02020300000000000000" pitchFamily="18" charset="-122"/>
                <a:ea typeface="Adobe 宋体 Std L" panose="02020300000000000000" pitchFamily="18" charset="-122"/>
              </a:rPr>
              <a:t>的像</a:t>
            </a:r>
            <a:r>
              <a:rPr lang="zh-CN" altLang="en-US" dirty="0">
                <a:solidFill>
                  <a:srgbClr val="221E1F"/>
                </a:solidFill>
                <a:latin typeface="Adobe 宋体 Std L" panose="02020300000000000000" pitchFamily="18" charset="-122"/>
                <a:ea typeface="Adobe 宋体 Std L" panose="02020300000000000000" pitchFamily="18" charset="-122"/>
              </a:rPr>
              <a:t>宫殿，井井有条；有的如宝塔，庄严雄伟，美丽壮观；有的则如小巧园林，疏密、协调</a:t>
            </a:r>
            <a:r>
              <a:rPr lang="zh-CN" altLang="en-US" dirty="0" smtClean="0">
                <a:solidFill>
                  <a:srgbClr val="221E1F"/>
                </a:solidFill>
                <a:latin typeface="Adobe 宋体 Std L" panose="02020300000000000000" pitchFamily="18" charset="-122"/>
                <a:ea typeface="Adobe 宋体 Std L" panose="02020300000000000000" pitchFamily="18" charset="-122"/>
              </a:rPr>
              <a:t>得体</a:t>
            </a:r>
            <a:r>
              <a:rPr lang="zh-CN" altLang="en-US" dirty="0">
                <a:solidFill>
                  <a:srgbClr val="221E1F"/>
                </a:solidFill>
                <a:latin typeface="Adobe 宋体 Std L" panose="02020300000000000000" pitchFamily="18" charset="-122"/>
                <a:ea typeface="Adobe 宋体 Std L" panose="02020300000000000000" pitchFamily="18" charset="-122"/>
              </a:rPr>
              <a:t>，自然、古朴、典雅。</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5" name="文本框 2"/>
          <p:cNvSpPr txBox="1"/>
          <p:nvPr/>
        </p:nvSpPr>
        <p:spPr>
          <a:xfrm>
            <a:off x="682125" y="3059274"/>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第一</a:t>
            </a:r>
            <a:r>
              <a:rPr lang="zh-CN" altLang="en-US" sz="2600" b="1" dirty="0" smtClean="0">
                <a:solidFill>
                  <a:srgbClr val="C00000"/>
                </a:solidFill>
                <a:latin typeface="Adobe 宋体 Std L" panose="02020300000000000000" pitchFamily="18" charset="-122"/>
                <a:ea typeface="Adobe 宋体 Std L" panose="02020300000000000000" pitchFamily="18" charset="-122"/>
              </a:rPr>
              <a:t>节     </a:t>
            </a:r>
            <a:r>
              <a:rPr lang="zh-CN" altLang="en-US" sz="2600" b="1" dirty="0">
                <a:solidFill>
                  <a:srgbClr val="C00000"/>
                </a:solidFill>
                <a:latin typeface="Adobe 宋体 Std L" panose="02020300000000000000" pitchFamily="18" charset="-122"/>
                <a:ea typeface="Adobe 宋体 Std L" panose="02020300000000000000" pitchFamily="18" charset="-122"/>
              </a:rPr>
              <a:t>书法的艺术魅力</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9" name="文本框 2"/>
          <p:cNvSpPr txBox="1"/>
          <p:nvPr/>
        </p:nvSpPr>
        <p:spPr>
          <a:xfrm>
            <a:off x="652389" y="1341092"/>
            <a:ext cx="1105424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书法欣赏，就是直接面对作品，从形式到内容，深刻感悟书法的“美”和“情”的过程。</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通过欣赏书法作品，去体会作品点画、结体、章法的匠心和功力，去感受书家的气质</a:t>
            </a:r>
            <a:r>
              <a:rPr lang="zh-CN" altLang="en-US" dirty="0" smtClean="0">
                <a:solidFill>
                  <a:srgbClr val="221E1F"/>
                </a:solidFill>
                <a:latin typeface="Adobe 宋体 Std L" panose="02020300000000000000" pitchFamily="18" charset="-122"/>
                <a:ea typeface="Adobe 宋体 Std L" panose="02020300000000000000" pitchFamily="18" charset="-122"/>
              </a:rPr>
              <a:t>、情感</a:t>
            </a:r>
            <a:r>
              <a:rPr lang="zh-CN" altLang="en-US" dirty="0">
                <a:solidFill>
                  <a:srgbClr val="221E1F"/>
                </a:solidFill>
                <a:latin typeface="Adobe 宋体 Std L" panose="02020300000000000000" pitchFamily="18" charset="-122"/>
                <a:ea typeface="Adobe 宋体 Std L" panose="02020300000000000000" pitchFamily="18" charset="-122"/>
              </a:rPr>
              <a:t>与审美趣味，从而开发我们的智力，陶冶我们的情操，强化我们的审美趣味，提高</a:t>
            </a:r>
            <a:r>
              <a:rPr lang="zh-CN" altLang="en-US" dirty="0" smtClean="0">
                <a:solidFill>
                  <a:srgbClr val="221E1F"/>
                </a:solidFill>
                <a:latin typeface="Adobe 宋体 Std L" panose="02020300000000000000" pitchFamily="18" charset="-122"/>
                <a:ea typeface="Adobe 宋体 Std L" panose="02020300000000000000" pitchFamily="18" charset="-122"/>
              </a:rPr>
              <a:t>我们的</a:t>
            </a:r>
            <a:r>
              <a:rPr lang="zh-CN" altLang="en-US" dirty="0">
                <a:solidFill>
                  <a:srgbClr val="221E1F"/>
                </a:solidFill>
                <a:latin typeface="Adobe 宋体 Std L" panose="02020300000000000000" pitchFamily="18" charset="-122"/>
                <a:ea typeface="Adobe 宋体 Std L" panose="02020300000000000000" pitchFamily="18" charset="-122"/>
              </a:rPr>
              <a:t>书写水平。</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632061"/>
            <a:ext cx="11220297"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书法以书写汉字为基础，集形、音、义三位为一体，从而激发人们对空间、时间、信息的记忆</a:t>
            </a:r>
            <a:r>
              <a:rPr lang="zh-CN" altLang="en-US" dirty="0" smtClean="0">
                <a:solidFill>
                  <a:srgbClr val="221E1F"/>
                </a:solidFill>
                <a:latin typeface="Adobe 宋体 Std L" panose="02020300000000000000" pitchFamily="18" charset="-122"/>
                <a:ea typeface="Adobe 宋体 Std L" panose="02020300000000000000" pitchFamily="18" charset="-122"/>
              </a:rPr>
              <a:t>，激起</a:t>
            </a:r>
            <a:r>
              <a:rPr lang="zh-CN" altLang="en-US" dirty="0">
                <a:solidFill>
                  <a:srgbClr val="221E1F"/>
                </a:solidFill>
                <a:latin typeface="Adobe 宋体 Std L" panose="02020300000000000000" pitchFamily="18" charset="-122"/>
                <a:ea typeface="Adobe 宋体 Std L" panose="02020300000000000000" pitchFamily="18" charset="-122"/>
              </a:rPr>
              <a:t>想象与直觉，带给人们以美感。汉字字形本身具有相对的独立性，经过漫长的发展历史，</a:t>
            </a:r>
            <a:r>
              <a:rPr lang="zh-CN" altLang="en-US" dirty="0" smtClean="0">
                <a:solidFill>
                  <a:srgbClr val="221E1F"/>
                </a:solidFill>
                <a:latin typeface="Adobe 宋体 Std L" panose="02020300000000000000" pitchFamily="18" charset="-122"/>
                <a:ea typeface="Adobe 宋体 Std L" panose="02020300000000000000" pitchFamily="18" charset="-122"/>
              </a:rPr>
              <a:t>汉字</a:t>
            </a:r>
            <a:r>
              <a:rPr lang="zh-CN" altLang="en-US" dirty="0">
                <a:solidFill>
                  <a:srgbClr val="221E1F"/>
                </a:solidFill>
                <a:latin typeface="Adobe 宋体 Std L" panose="02020300000000000000" pitchFamily="18" charset="-122"/>
                <a:ea typeface="Adobe 宋体 Std L" panose="02020300000000000000" pitchFamily="18" charset="-122"/>
              </a:rPr>
              <a:t>形体演变成篆、隶、草、真、行几大类体势异样、意趣各殊的字体。这种演变使它的符号</a:t>
            </a:r>
            <a:r>
              <a:rPr lang="zh-CN" altLang="en-US" dirty="0" smtClean="0">
                <a:solidFill>
                  <a:srgbClr val="221E1F"/>
                </a:solidFill>
                <a:latin typeface="Adobe 宋体 Std L" panose="02020300000000000000" pitchFamily="18" charset="-122"/>
                <a:ea typeface="Adobe 宋体 Std L" panose="02020300000000000000" pitchFamily="18" charset="-122"/>
              </a:rPr>
              <a:t>结构更加</a:t>
            </a:r>
            <a:r>
              <a:rPr lang="zh-CN" altLang="en-US" dirty="0">
                <a:solidFill>
                  <a:srgbClr val="221E1F"/>
                </a:solidFill>
                <a:latin typeface="Adobe 宋体 Std L" panose="02020300000000000000" pitchFamily="18" charset="-122"/>
                <a:ea typeface="Adobe 宋体 Std L" panose="02020300000000000000" pitchFamily="18" charset="-122"/>
              </a:rPr>
              <a:t>抽象化，更能发挥人们的想象力和开拓艺术创作的自由天地。</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652389" y="8072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二、书法的审美特征</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5" name="文本框 2"/>
          <p:cNvSpPr txBox="1"/>
          <p:nvPr/>
        </p:nvSpPr>
        <p:spPr>
          <a:xfrm>
            <a:off x="652389" y="3311190"/>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书法欣赏主要包括“形”和“神”两大方面，所谓“形”，指书法的点画、结体、章法等</a:t>
            </a:r>
            <a:r>
              <a:rPr lang="zh-CN" altLang="en-US" dirty="0" smtClean="0">
                <a:solidFill>
                  <a:srgbClr val="221E1F"/>
                </a:solidFill>
                <a:latin typeface="Adobe 宋体 Std L" panose="02020300000000000000" pitchFamily="18" charset="-122"/>
                <a:ea typeface="Adobe 宋体 Std L" panose="02020300000000000000" pitchFamily="18" charset="-122"/>
              </a:rPr>
              <a:t>；所谓</a:t>
            </a:r>
            <a:r>
              <a:rPr lang="zh-CN" altLang="en-US" dirty="0">
                <a:solidFill>
                  <a:srgbClr val="221E1F"/>
                </a:solidFill>
                <a:latin typeface="Adobe 宋体 Std L" panose="02020300000000000000" pitchFamily="18" charset="-122"/>
                <a:ea typeface="Adobe 宋体 Std L" panose="02020300000000000000" pitchFamily="18" charset="-122"/>
              </a:rPr>
              <a:t>“神”，指书法的神采、风格等。因此，我们欣赏书法，应从点画、结体、章法、</a:t>
            </a:r>
            <a:r>
              <a:rPr lang="zh-CN" altLang="en-US" dirty="0" smtClean="0">
                <a:solidFill>
                  <a:srgbClr val="221E1F"/>
                </a:solidFill>
                <a:latin typeface="Adobe 宋体 Std L" panose="02020300000000000000" pitchFamily="18" charset="-122"/>
                <a:ea typeface="Adobe 宋体 Std L" panose="02020300000000000000" pitchFamily="18" charset="-122"/>
              </a:rPr>
              <a:t>神韵等</a:t>
            </a:r>
            <a:r>
              <a:rPr lang="zh-CN" altLang="en-US" dirty="0">
                <a:solidFill>
                  <a:srgbClr val="221E1F"/>
                </a:solidFill>
                <a:latin typeface="Adobe 宋体 Std L" panose="02020300000000000000" pitchFamily="18" charset="-122"/>
                <a:ea typeface="Adobe 宋体 Std L" panose="02020300000000000000" pitchFamily="18" charset="-122"/>
              </a:rPr>
              <a:t>几个方面去分析观赏。</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6" name="文本框 2"/>
          <p:cNvSpPr txBox="1"/>
          <p:nvPr/>
        </p:nvSpPr>
        <p:spPr>
          <a:xfrm>
            <a:off x="682125" y="2543572"/>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第二节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书法</a:t>
            </a:r>
            <a:r>
              <a:rPr lang="zh-CN" altLang="en-US" sz="2600" b="1" dirty="0">
                <a:solidFill>
                  <a:srgbClr val="C00000"/>
                </a:solidFill>
                <a:latin typeface="Adobe 宋体 Std L" panose="02020300000000000000" pitchFamily="18" charset="-122"/>
                <a:ea typeface="Adobe 宋体 Std L" panose="02020300000000000000" pitchFamily="18" charset="-122"/>
              </a:rPr>
              <a:t>的审美标准</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8" name="文本框 2"/>
          <p:cNvSpPr txBox="1"/>
          <p:nvPr/>
        </p:nvSpPr>
        <p:spPr>
          <a:xfrm>
            <a:off x="652389" y="4942803"/>
            <a:ext cx="11220297"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在现实生活中，有各种各样的线条，诸如直线、曲线、折线、斜线、波浪线等。这些</a:t>
            </a:r>
            <a:r>
              <a:rPr lang="zh-CN" altLang="en-US" dirty="0" smtClean="0">
                <a:solidFill>
                  <a:srgbClr val="221E1F"/>
                </a:solidFill>
                <a:latin typeface="Adobe 宋体 Std L" panose="02020300000000000000" pitchFamily="18" charset="-122"/>
                <a:ea typeface="Adobe 宋体 Std L" panose="02020300000000000000" pitchFamily="18" charset="-122"/>
              </a:rPr>
              <a:t>线条</a:t>
            </a:r>
            <a:r>
              <a:rPr lang="zh-CN" altLang="en-US" dirty="0">
                <a:solidFill>
                  <a:srgbClr val="221E1F"/>
                </a:solidFill>
                <a:latin typeface="Adobe 宋体 Std L" panose="02020300000000000000" pitchFamily="18" charset="-122"/>
                <a:ea typeface="Adobe 宋体 Std L" panose="02020300000000000000" pitchFamily="18" charset="-122"/>
              </a:rPr>
              <a:t>都能通过视觉使人获得某种相应的感受：水平线使人感到广阔、平静；垂直线使人感到升腾</a:t>
            </a:r>
            <a:r>
              <a:rPr lang="zh-CN" altLang="en-US" dirty="0" smtClean="0">
                <a:solidFill>
                  <a:srgbClr val="221E1F"/>
                </a:solidFill>
                <a:latin typeface="Adobe 宋体 Std L" panose="02020300000000000000" pitchFamily="18" charset="-122"/>
                <a:ea typeface="Adobe 宋体 Std L" panose="02020300000000000000" pitchFamily="18" charset="-122"/>
              </a:rPr>
              <a:t>、挺拔</a:t>
            </a:r>
            <a:r>
              <a:rPr lang="zh-CN" altLang="en-US" dirty="0">
                <a:solidFill>
                  <a:srgbClr val="221E1F"/>
                </a:solidFill>
                <a:latin typeface="Adobe 宋体 Std L" panose="02020300000000000000" pitchFamily="18" charset="-122"/>
                <a:ea typeface="Adobe 宋体 Std L" panose="02020300000000000000" pitchFamily="18" charset="-122"/>
              </a:rPr>
              <a:t>；曲线使人感到柔和、流动；斜线使人感到危急和空间变化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这是人在长期</a:t>
            </a:r>
            <a:r>
              <a:rPr lang="zh-CN" altLang="en-US" dirty="0" smtClean="0">
                <a:solidFill>
                  <a:srgbClr val="221E1F"/>
                </a:solidFill>
                <a:latin typeface="Adobe 宋体 Std L" panose="02020300000000000000" pitchFamily="18" charset="-122"/>
                <a:ea typeface="Adobe 宋体 Std L" panose="02020300000000000000" pitchFamily="18" charset="-122"/>
              </a:rPr>
              <a:t>社会实践中</a:t>
            </a:r>
            <a:r>
              <a:rPr lang="zh-CN" altLang="en-US" dirty="0">
                <a:solidFill>
                  <a:srgbClr val="221E1F"/>
                </a:solidFill>
                <a:latin typeface="Adobe 宋体 Std L" panose="02020300000000000000" pitchFamily="18" charset="-122"/>
                <a:ea typeface="Adobe 宋体 Std L" panose="02020300000000000000" pitchFamily="18" charset="-122"/>
              </a:rPr>
              <a:t>对客观事物外形重要属性的一种抽象感受。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9" name="文本框 1"/>
          <p:cNvSpPr txBox="1"/>
          <p:nvPr/>
        </p:nvSpPr>
        <p:spPr>
          <a:xfrm>
            <a:off x="652389" y="439146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一、点画的线条美</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652389" y="1183399"/>
            <a:ext cx="11220297"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结构，指字的结字形态，这是书法美的重要方面。字的结构体态美，主要靠点画的</a:t>
            </a:r>
            <a:r>
              <a:rPr lang="zh-CN" altLang="en-US" dirty="0" smtClean="0">
                <a:solidFill>
                  <a:srgbClr val="221E1F"/>
                </a:solidFill>
                <a:latin typeface="Adobe 宋体 Std L" panose="02020300000000000000" pitchFamily="18" charset="-122"/>
                <a:ea typeface="Adobe 宋体 Std L" panose="02020300000000000000" pitchFamily="18" charset="-122"/>
              </a:rPr>
              <a:t>安排</a:t>
            </a:r>
            <a:r>
              <a:rPr lang="zh-CN" altLang="en-US" dirty="0">
                <a:solidFill>
                  <a:srgbClr val="221E1F"/>
                </a:solidFill>
                <a:latin typeface="Adobe 宋体 Std L" panose="02020300000000000000" pitchFamily="18" charset="-122"/>
                <a:ea typeface="Adobe 宋体 Std L" panose="02020300000000000000" pitchFamily="18" charset="-122"/>
              </a:rPr>
              <a:t>和动感来体现，而点画的妙用又需要通过字的造型来发挥。结字有偃仰向背，阴阳向应</a:t>
            </a:r>
            <a:r>
              <a:rPr lang="zh-CN" altLang="en-US" dirty="0" smtClean="0">
                <a:solidFill>
                  <a:srgbClr val="221E1F"/>
                </a:solidFill>
                <a:latin typeface="Adobe 宋体 Std L" panose="02020300000000000000" pitchFamily="18" charset="-122"/>
                <a:ea typeface="Adobe 宋体 Std L" panose="02020300000000000000" pitchFamily="18" charset="-122"/>
              </a:rPr>
              <a:t>，鳞</a:t>
            </a:r>
            <a:r>
              <a:rPr lang="zh-CN" altLang="en-US" dirty="0">
                <a:solidFill>
                  <a:srgbClr val="221E1F"/>
                </a:solidFill>
                <a:latin typeface="Adobe 宋体 Std L" panose="02020300000000000000" pitchFamily="18" charset="-122"/>
                <a:ea typeface="Adobe 宋体 Std L" panose="02020300000000000000" pitchFamily="18" charset="-122"/>
              </a:rPr>
              <a:t>羽参差，小大欹正，穿插避让，虚实意连，等等，在书法家的笔下，真是妙笔生花，</a:t>
            </a:r>
            <a:r>
              <a:rPr lang="zh-CN" altLang="en-US" dirty="0" smtClean="0">
                <a:solidFill>
                  <a:srgbClr val="221E1F"/>
                </a:solidFill>
                <a:latin typeface="Adobe 宋体 Std L" panose="02020300000000000000" pitchFamily="18" charset="-122"/>
                <a:ea typeface="Adobe 宋体 Std L" panose="02020300000000000000" pitchFamily="18" charset="-122"/>
              </a:rPr>
              <a:t>姿态万千</a:t>
            </a:r>
            <a:r>
              <a:rPr lang="zh-CN" altLang="en-US" dirty="0">
                <a:solidFill>
                  <a:srgbClr val="221E1F"/>
                </a:solidFill>
                <a:latin typeface="Adobe 宋体 Std L" panose="02020300000000000000" pitchFamily="18" charset="-122"/>
                <a:ea typeface="Adobe 宋体 Std L" panose="02020300000000000000" pitchFamily="18" charset="-122"/>
              </a:rPr>
              <a:t>，变化无穷，含有艺术造型的意趣和哲理。王羲之在</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兰亭序</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中写的</a:t>
            </a:r>
            <a:r>
              <a:rPr lang="en-US" altLang="zh-CN" dirty="0">
                <a:solidFill>
                  <a:srgbClr val="221E1F"/>
                </a:solidFill>
                <a:latin typeface="Adobe 宋体 Std L" panose="02020300000000000000" pitchFamily="18" charset="-122"/>
                <a:ea typeface="Adobe 宋体 Std L" panose="02020300000000000000" pitchFamily="18" charset="-122"/>
              </a:rPr>
              <a:t>20 </a:t>
            </a:r>
            <a:r>
              <a:rPr lang="zh-CN" altLang="en-US" dirty="0">
                <a:solidFill>
                  <a:srgbClr val="221E1F"/>
                </a:solidFill>
                <a:latin typeface="Adobe 宋体 Std L" panose="02020300000000000000" pitchFamily="18" charset="-122"/>
                <a:ea typeface="Adobe 宋体 Std L" panose="02020300000000000000" pitchFamily="18" charset="-122"/>
              </a:rPr>
              <a:t>个“之”</a:t>
            </a:r>
            <a:r>
              <a:rPr lang="zh-CN" altLang="en-US" dirty="0" smtClean="0">
                <a:solidFill>
                  <a:srgbClr val="221E1F"/>
                </a:solidFill>
                <a:latin typeface="Adobe 宋体 Std L" panose="02020300000000000000" pitchFamily="18" charset="-122"/>
                <a:ea typeface="Adobe 宋体 Std L" panose="02020300000000000000" pitchFamily="18" charset="-122"/>
              </a:rPr>
              <a:t>，尽管</a:t>
            </a:r>
            <a:r>
              <a:rPr lang="zh-CN" altLang="en-US" dirty="0">
                <a:solidFill>
                  <a:srgbClr val="221E1F"/>
                </a:solidFill>
                <a:latin typeface="Adobe 宋体 Std L" panose="02020300000000000000" pitchFamily="18" charset="-122"/>
                <a:ea typeface="Adobe 宋体 Std L" panose="02020300000000000000" pitchFamily="18" charset="-122"/>
              </a:rPr>
              <a:t>点画简单，姿态却各不相同，极尽变化之妙，充分表现了结构的造型美。</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652389" y="63206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二、结构的造型美</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8" name="文本框 2"/>
          <p:cNvSpPr txBox="1"/>
          <p:nvPr/>
        </p:nvSpPr>
        <p:spPr>
          <a:xfrm>
            <a:off x="652389" y="3691915"/>
            <a:ext cx="11220297" cy="2542106"/>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书法欣赏同绘画欣赏一样，往往首先注意的是作品的整体效果。一件优秀作品，必然</a:t>
            </a:r>
            <a:r>
              <a:rPr lang="zh-CN" altLang="en-US" dirty="0" smtClean="0">
                <a:solidFill>
                  <a:srgbClr val="221E1F"/>
                </a:solidFill>
                <a:latin typeface="Adobe 宋体 Std L" panose="02020300000000000000" pitchFamily="18" charset="-122"/>
                <a:ea typeface="Adobe 宋体 Std L" panose="02020300000000000000" pitchFamily="18" charset="-122"/>
              </a:rPr>
              <a:t>是一</a:t>
            </a:r>
            <a:r>
              <a:rPr lang="zh-CN" altLang="en-US" dirty="0">
                <a:solidFill>
                  <a:srgbClr val="221E1F"/>
                </a:solidFill>
                <a:latin typeface="Adobe 宋体 Std L" panose="02020300000000000000" pitchFamily="18" charset="-122"/>
                <a:ea typeface="Adobe 宋体 Std L" panose="02020300000000000000" pitchFamily="18" charset="-122"/>
              </a:rPr>
              <a:t>个多样统一的整体。构成书法艺术整体美的重要因素是章法。成功的章法集中体现了</a:t>
            </a:r>
            <a:r>
              <a:rPr lang="zh-CN" altLang="en-US" dirty="0" smtClean="0">
                <a:solidFill>
                  <a:srgbClr val="221E1F"/>
                </a:solidFill>
                <a:latin typeface="Adobe 宋体 Std L" panose="02020300000000000000" pitchFamily="18" charset="-122"/>
                <a:ea typeface="Adobe 宋体 Std L" panose="02020300000000000000" pitchFamily="18" charset="-122"/>
              </a:rPr>
              <a:t>虚实结合</a:t>
            </a:r>
            <a:r>
              <a:rPr lang="zh-CN" altLang="en-US" dirty="0">
                <a:solidFill>
                  <a:srgbClr val="221E1F"/>
                </a:solidFill>
                <a:latin typeface="Adobe 宋体 Std L" panose="02020300000000000000" pitchFamily="18" charset="-122"/>
                <a:ea typeface="Adobe 宋体 Std L" panose="02020300000000000000" pitchFamily="18" charset="-122"/>
              </a:rPr>
              <a:t>的美学原则，邓石如的“计白当黑”，便是这一美学原则的具体运用，即有笔墨处重要</a:t>
            </a:r>
            <a:r>
              <a:rPr lang="zh-CN" altLang="en-US" dirty="0" smtClean="0">
                <a:solidFill>
                  <a:srgbClr val="221E1F"/>
                </a:solidFill>
                <a:latin typeface="Adobe 宋体 Std L" panose="02020300000000000000" pitchFamily="18" charset="-122"/>
                <a:ea typeface="Adobe 宋体 Std L" panose="02020300000000000000" pitchFamily="18" charset="-122"/>
              </a:rPr>
              <a:t>，无</a:t>
            </a:r>
            <a:r>
              <a:rPr lang="zh-CN" altLang="en-US" dirty="0">
                <a:solidFill>
                  <a:srgbClr val="221E1F"/>
                </a:solidFill>
                <a:latin typeface="Adobe 宋体 Std L" panose="02020300000000000000" pitchFamily="18" charset="-122"/>
                <a:ea typeface="Adobe 宋体 Std L" panose="02020300000000000000" pitchFamily="18" charset="-122"/>
              </a:rPr>
              <a:t>笔墨处也重要；字里行间均有笔墨，有情趣。字的空间的匀称、布白停匀和字形点画具</a:t>
            </a:r>
            <a:r>
              <a:rPr lang="zh-CN" altLang="en-US" dirty="0" smtClean="0">
                <a:solidFill>
                  <a:srgbClr val="221E1F"/>
                </a:solidFill>
                <a:latin typeface="Adobe 宋体 Std L" panose="02020300000000000000" pitchFamily="18" charset="-122"/>
                <a:ea typeface="Adobe 宋体 Std L" panose="02020300000000000000" pitchFamily="18" charset="-122"/>
              </a:rPr>
              <a:t>有同等</a:t>
            </a:r>
            <a:r>
              <a:rPr lang="zh-CN" altLang="en-US" dirty="0">
                <a:solidFill>
                  <a:srgbClr val="221E1F"/>
                </a:solidFill>
                <a:latin typeface="Adobe 宋体 Std L" panose="02020300000000000000" pitchFamily="18" charset="-122"/>
                <a:ea typeface="Adobe 宋体 Std L" panose="02020300000000000000" pitchFamily="18" charset="-122"/>
              </a:rPr>
              <a:t>的审美价值。书法章法还讲究承上启下、</a:t>
            </a:r>
            <a:r>
              <a:rPr lang="zh-CN" altLang="en-US" dirty="0" smtClean="0">
                <a:solidFill>
                  <a:srgbClr val="221E1F"/>
                </a:solidFill>
                <a:latin typeface="Adobe 宋体 Std L" panose="02020300000000000000" pitchFamily="18" charset="-122"/>
                <a:ea typeface="Adobe 宋体 Std L" panose="02020300000000000000" pitchFamily="18" charset="-122"/>
              </a:rPr>
              <a:t>左顾右盼</a:t>
            </a:r>
            <a:r>
              <a:rPr lang="zh-CN" altLang="en-US" dirty="0">
                <a:solidFill>
                  <a:srgbClr val="221E1F"/>
                </a:solidFill>
                <a:latin typeface="Adobe 宋体 Std L" panose="02020300000000000000" pitchFamily="18" charset="-122"/>
                <a:ea typeface="Adobe 宋体 Std L" panose="02020300000000000000" pitchFamily="18" charset="-122"/>
              </a:rPr>
              <a:t>、参差变化，以及落款合理、钤印得宜，并注意局部美与整体美的和谐统一。如</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兰亭序</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全篇</a:t>
            </a:r>
            <a:r>
              <a:rPr lang="en-US" altLang="zh-CN" dirty="0">
                <a:solidFill>
                  <a:srgbClr val="221E1F"/>
                </a:solidFill>
                <a:latin typeface="Adobe 宋体 Std L" panose="02020300000000000000" pitchFamily="18" charset="-122"/>
                <a:ea typeface="Adobe 宋体 Std L" panose="02020300000000000000" pitchFamily="18" charset="-122"/>
              </a:rPr>
              <a:t>324 </a:t>
            </a:r>
            <a:r>
              <a:rPr lang="zh-CN" altLang="en-US" dirty="0">
                <a:solidFill>
                  <a:srgbClr val="221E1F"/>
                </a:solidFill>
                <a:latin typeface="Adobe 宋体 Std L" panose="02020300000000000000" pitchFamily="18" charset="-122"/>
                <a:ea typeface="Adobe 宋体 Std L" panose="02020300000000000000" pitchFamily="18" charset="-122"/>
              </a:rPr>
              <a:t>个字，分</a:t>
            </a:r>
            <a:r>
              <a:rPr lang="en-US" altLang="zh-CN" dirty="0">
                <a:solidFill>
                  <a:srgbClr val="221E1F"/>
                </a:solidFill>
                <a:latin typeface="Adobe 宋体 Std L" panose="02020300000000000000" pitchFamily="18" charset="-122"/>
                <a:ea typeface="Adobe 宋体 Std L" panose="02020300000000000000" pitchFamily="18" charset="-122"/>
              </a:rPr>
              <a:t>28 </a:t>
            </a:r>
            <a:r>
              <a:rPr lang="zh-CN" altLang="en-US" dirty="0">
                <a:solidFill>
                  <a:srgbClr val="221E1F"/>
                </a:solidFill>
                <a:latin typeface="Adobe 宋体 Std L" panose="02020300000000000000" pitchFamily="18" charset="-122"/>
                <a:ea typeface="Adobe 宋体 Std L" panose="02020300000000000000" pitchFamily="18" charset="-122"/>
              </a:rPr>
              <a:t>行，字字相映带，行行相呼应，若行云流水，气势连贯、浑然一体。</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9" name="文本框 1"/>
          <p:cNvSpPr txBox="1"/>
          <p:nvPr/>
        </p:nvSpPr>
        <p:spPr>
          <a:xfrm>
            <a:off x="652389" y="314057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三、章法的整体美</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pic>
        <p:nvPicPr>
          <p:cNvPr id="4" name="图片 3"/>
          <p:cNvPicPr>
            <a:picLocks noChangeAspect="1"/>
          </p:cNvPicPr>
          <p:nvPr/>
        </p:nvPicPr>
        <p:blipFill>
          <a:blip r:embed="rId2"/>
          <a:stretch>
            <a:fillRect/>
          </a:stretch>
        </p:blipFill>
        <p:spPr>
          <a:xfrm>
            <a:off x="7353300" y="151765"/>
            <a:ext cx="3738880" cy="5673090"/>
          </a:xfrm>
          <a:prstGeom prst="rect">
            <a:avLst/>
          </a:prstGeom>
        </p:spPr>
      </p:pic>
      <p:sp>
        <p:nvSpPr>
          <p:cNvPr id="7" name="文本框 6"/>
          <p:cNvSpPr txBox="1"/>
          <p:nvPr/>
        </p:nvSpPr>
        <p:spPr>
          <a:xfrm>
            <a:off x="8246110" y="6361430"/>
            <a:ext cx="1835785" cy="368300"/>
          </a:xfrm>
          <a:prstGeom prst="rect">
            <a:avLst/>
          </a:prstGeom>
          <a:noFill/>
        </p:spPr>
        <p:txBody>
          <a:bodyPr wrap="square" rtlCol="0">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rPr>
              <a:t>1-2  </a:t>
            </a:r>
            <a:r>
              <a:rPr lang="zh-CN" altLang="en-US" dirty="0">
                <a:solidFill>
                  <a:srgbClr val="FF0000"/>
                </a:solidFill>
                <a:latin typeface="思源黑体旧字形 Normal" panose="020B0400000000000000" pitchFamily="34" charset="-128"/>
                <a:ea typeface="思源黑体旧字形 Normal" panose="020B0400000000000000" pitchFamily="34" charset="-128"/>
              </a:rPr>
              <a:t>金文</a:t>
            </a:r>
            <a:endParaRPr lang="zh-CN" altLang="en-US" dirty="0">
              <a:solidFill>
                <a:srgbClr val="FF0000"/>
              </a:solidFill>
              <a:latin typeface="思源黑体旧字形 Normal" panose="020B0400000000000000" pitchFamily="34" charset="-128"/>
              <a:ea typeface="思源黑体旧字形 Normal" panose="020B0400000000000000" pitchFamily="34" charset="-128"/>
            </a:endParaRPr>
          </a:p>
        </p:txBody>
      </p:sp>
      <p:sp>
        <p:nvSpPr>
          <p:cNvPr id="10" name="文本框 9"/>
          <p:cNvSpPr txBox="1"/>
          <p:nvPr/>
        </p:nvSpPr>
        <p:spPr>
          <a:xfrm>
            <a:off x="537845" y="939165"/>
            <a:ext cx="6096000" cy="2168525"/>
          </a:xfrm>
          <a:prstGeom prst="rect">
            <a:avLst/>
          </a:prstGeom>
          <a:noFill/>
        </p:spPr>
        <p:txBody>
          <a:bodyPr wrap="square" rtlCol="0" anchor="t">
            <a:spAutoFit/>
          </a:bodyPr>
          <a:p>
            <a:pPr indent="457200">
              <a:lnSpc>
                <a:spcPct val="150000"/>
              </a:lnSpc>
            </a:pPr>
            <a:r>
              <a:rPr lang="zh-CN" altLang="en-US" b="1" dirty="0" smtClean="0">
                <a:solidFill>
                  <a:srgbClr val="221E1F"/>
                </a:solidFill>
                <a:latin typeface="Adobe 宋体 Std L" panose="02020300000000000000" pitchFamily="18" charset="-122"/>
                <a:ea typeface="Adobe 宋体 Std L" panose="02020300000000000000" pitchFamily="18" charset="-122"/>
                <a:sym typeface="+mn-ea"/>
              </a:rPr>
              <a:t>（</a:t>
            </a:r>
            <a:r>
              <a:rPr lang="zh-CN" altLang="en-US" b="1" dirty="0">
                <a:solidFill>
                  <a:srgbClr val="221E1F"/>
                </a:solidFill>
                <a:latin typeface="Adobe 宋体 Std L" panose="02020300000000000000" pitchFamily="18" charset="-122"/>
                <a:ea typeface="Adobe 宋体 Std L" panose="02020300000000000000" pitchFamily="18" charset="-122"/>
                <a:sym typeface="+mn-ea"/>
              </a:rPr>
              <a:t>二）金文</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sym typeface="+mn-ea"/>
              </a:rPr>
              <a:t>金文从甲骨文发展而来，这些文字大多是镌刻或铸造在青铜器上的铭文，所以叫金文</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，也</a:t>
            </a:r>
            <a:r>
              <a:rPr lang="zh-CN" altLang="en-US" dirty="0">
                <a:solidFill>
                  <a:srgbClr val="221E1F"/>
                </a:solidFill>
                <a:latin typeface="Adobe 宋体 Std L" panose="02020300000000000000" pitchFamily="18" charset="-122"/>
                <a:ea typeface="Adobe 宋体 Std L" panose="02020300000000000000" pitchFamily="18" charset="-122"/>
                <a:sym typeface="+mn-ea"/>
              </a:rPr>
              <a:t>称“钟鼎文”。</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sym typeface="+mn-ea"/>
              </a:rPr>
              <a:t>金文是研究我国文字和书法发展的重要资料，我们可以由此窥见甲骨文逐渐向小篆</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演变的</a:t>
            </a:r>
            <a:r>
              <a:rPr lang="zh-CN" altLang="en-US" dirty="0">
                <a:solidFill>
                  <a:srgbClr val="221E1F"/>
                </a:solidFill>
                <a:latin typeface="Adobe 宋体 Std L" panose="02020300000000000000" pitchFamily="18" charset="-122"/>
                <a:ea typeface="Adobe 宋体 Std L" panose="02020300000000000000" pitchFamily="18" charset="-122"/>
                <a:sym typeface="+mn-ea"/>
              </a:rPr>
              <a:t>痕迹。</a:t>
            </a:r>
            <a:endParaRPr lang="zh-CN" altLang="en-US" dirty="0">
              <a:solidFill>
                <a:srgbClr val="221E1F"/>
              </a:solidFill>
              <a:latin typeface="Adobe 宋体 Std L" panose="02020300000000000000" pitchFamily="18" charset="-122"/>
              <a:ea typeface="Adobe 宋体 Std L" panose="02020300000000000000" pitchFamily="18" charset="-122"/>
              <a:sym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599099" y="870588"/>
            <a:ext cx="11220297" cy="258532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历代对书法艺术美的鉴赏，实际上是对书法风格美的品评，是体现在作品中的书家的</a:t>
            </a:r>
            <a:r>
              <a:rPr lang="zh-CN" altLang="en-US" dirty="0" smtClean="0">
                <a:solidFill>
                  <a:srgbClr val="221E1F"/>
                </a:solidFill>
                <a:latin typeface="Adobe 宋体 Std L" panose="02020300000000000000" pitchFamily="18" charset="-122"/>
                <a:ea typeface="Adobe 宋体 Std L" panose="02020300000000000000" pitchFamily="18" charset="-122"/>
              </a:rPr>
              <a:t>精神</a:t>
            </a:r>
            <a:r>
              <a:rPr lang="zh-CN" altLang="en-US" dirty="0">
                <a:solidFill>
                  <a:srgbClr val="221E1F"/>
                </a:solidFill>
                <a:latin typeface="Adobe 宋体 Std L" panose="02020300000000000000" pitchFamily="18" charset="-122"/>
                <a:ea typeface="Adobe 宋体 Std L" panose="02020300000000000000" pitchFamily="18" charset="-122"/>
              </a:rPr>
              <a:t>、情感的反映或流露。如颜真卿的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祭侄文稿</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是在“父陷子死、巢倾卵覆”的国难</a:t>
            </a:r>
            <a:r>
              <a:rPr lang="zh-CN" altLang="en-US" dirty="0" smtClean="0">
                <a:solidFill>
                  <a:srgbClr val="221E1F"/>
                </a:solidFill>
                <a:latin typeface="Adobe 宋体 Std L" panose="02020300000000000000" pitchFamily="18" charset="-122"/>
                <a:ea typeface="Adobe 宋体 Std L" panose="02020300000000000000" pitchFamily="18" charset="-122"/>
              </a:rPr>
              <a:t>家仇的</a:t>
            </a:r>
            <a:r>
              <a:rPr lang="zh-CN" altLang="en-US" dirty="0">
                <a:solidFill>
                  <a:srgbClr val="221E1F"/>
                </a:solidFill>
                <a:latin typeface="Adobe 宋体 Std L" panose="02020300000000000000" pitchFamily="18" charset="-122"/>
                <a:ea typeface="Adobe 宋体 Std L" panose="02020300000000000000" pitchFamily="18" charset="-122"/>
              </a:rPr>
              <a:t>情境下写的，书家痛心疾首、悲愤填膺的情绪跃然纸上；而王羲之的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兰亭序</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则是在</a:t>
            </a:r>
            <a:r>
              <a:rPr lang="zh-CN" altLang="en-US" dirty="0" smtClean="0">
                <a:solidFill>
                  <a:srgbClr val="221E1F"/>
                </a:solidFill>
                <a:latin typeface="Adobe 宋体 Std L" panose="02020300000000000000" pitchFamily="18" charset="-122"/>
                <a:ea typeface="Adobe 宋体 Std L" panose="02020300000000000000" pitchFamily="18" charset="-122"/>
              </a:rPr>
              <a:t>“天朗气清、惠风和畅”</a:t>
            </a:r>
            <a:r>
              <a:rPr lang="zh-CN" altLang="en-US" dirty="0">
                <a:solidFill>
                  <a:srgbClr val="221E1F"/>
                </a:solidFill>
                <a:latin typeface="Adobe 宋体 Std L" panose="02020300000000000000" pitchFamily="18" charset="-122"/>
                <a:ea typeface="Adobe 宋体 Std L" panose="02020300000000000000" pitchFamily="18" charset="-122"/>
              </a:rPr>
              <a:t>，群贤兴会的环境气氛中写的，字里行间流露出书家悠闲自然、潇洒</a:t>
            </a:r>
            <a:r>
              <a:rPr lang="zh-CN" altLang="en-US" dirty="0" smtClean="0">
                <a:solidFill>
                  <a:srgbClr val="221E1F"/>
                </a:solidFill>
                <a:latin typeface="Adobe 宋体 Std L" panose="02020300000000000000" pitchFamily="18" charset="-122"/>
                <a:ea typeface="Adobe 宋体 Std L" panose="02020300000000000000" pitchFamily="18" charset="-122"/>
              </a:rPr>
              <a:t>飘逸</a:t>
            </a:r>
            <a:r>
              <a:rPr lang="zh-CN" altLang="en-US" dirty="0">
                <a:solidFill>
                  <a:srgbClr val="221E1F"/>
                </a:solidFill>
                <a:latin typeface="Adobe 宋体 Std L" panose="02020300000000000000" pitchFamily="18" charset="-122"/>
                <a:ea typeface="Adobe 宋体 Std L" panose="02020300000000000000" pitchFamily="18" charset="-122"/>
              </a:rPr>
              <a:t>的精神风貌。人的感情丰富、个性迥异，所形成的书法作品的风格也千差万别。或沉雄</a:t>
            </a:r>
            <a:r>
              <a:rPr lang="zh-CN" altLang="en-US" dirty="0" smtClean="0">
                <a:solidFill>
                  <a:srgbClr val="221E1F"/>
                </a:solidFill>
                <a:latin typeface="Adobe 宋体 Std L" panose="02020300000000000000" pitchFamily="18" charset="-122"/>
                <a:ea typeface="Adobe 宋体 Std L" panose="02020300000000000000" pitchFamily="18" charset="-122"/>
              </a:rPr>
              <a:t>豪劲</a:t>
            </a:r>
            <a:r>
              <a:rPr lang="zh-CN" altLang="en-US" dirty="0">
                <a:solidFill>
                  <a:srgbClr val="221E1F"/>
                </a:solidFill>
                <a:latin typeface="Adobe 宋体 Std L" panose="02020300000000000000" pitchFamily="18" charset="-122"/>
                <a:ea typeface="Adobe 宋体 Std L" panose="02020300000000000000" pitchFamily="18" charset="-122"/>
              </a:rPr>
              <a:t>，或清丽和婉，或端庄厚重，或倜傥俊拔，或浑穆苍古，或高逸幽雅</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真是百花齐放</a:t>
            </a:r>
            <a:r>
              <a:rPr lang="zh-CN" altLang="en-US" dirty="0" smtClean="0">
                <a:solidFill>
                  <a:srgbClr val="221E1F"/>
                </a:solidFill>
                <a:latin typeface="Adobe 宋体 Std L" panose="02020300000000000000" pitchFamily="18" charset="-122"/>
                <a:ea typeface="Adobe 宋体 Std L" panose="02020300000000000000" pitchFamily="18" charset="-122"/>
              </a:rPr>
              <a:t>、绚丽多姿</a:t>
            </a:r>
            <a:r>
              <a:rPr lang="zh-CN" altLang="en-US" dirty="0">
                <a:solidFill>
                  <a:srgbClr val="221E1F"/>
                </a:solidFill>
                <a:latin typeface="Adobe 宋体 Std L" panose="02020300000000000000" pitchFamily="18" charset="-122"/>
                <a:ea typeface="Adobe 宋体 Std L" panose="02020300000000000000" pitchFamily="18" charset="-122"/>
              </a:rPr>
              <a:t>。不同的风格给人不同的美感。王</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p:cNvSpPr txBox="1"/>
          <p:nvPr/>
        </p:nvSpPr>
        <p:spPr>
          <a:xfrm>
            <a:off x="599099" y="31925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四、全幅的风格美</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8" name="文本框 2"/>
          <p:cNvSpPr txBox="1"/>
          <p:nvPr/>
        </p:nvSpPr>
        <p:spPr>
          <a:xfrm>
            <a:off x="652389" y="4272677"/>
            <a:ext cx="11220297" cy="258532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书法欣赏是一种以书法艺术作品为对象的思维活动。它像人类一切认识一样，有一个</a:t>
            </a:r>
            <a:r>
              <a:rPr lang="zh-CN" altLang="en-US" dirty="0" smtClean="0">
                <a:solidFill>
                  <a:srgbClr val="221E1F"/>
                </a:solidFill>
                <a:latin typeface="Adobe 宋体 Std L" panose="02020300000000000000" pitchFamily="18" charset="-122"/>
                <a:ea typeface="Adobe 宋体 Std L" panose="02020300000000000000" pitchFamily="18" charset="-122"/>
              </a:rPr>
              <a:t>由浅入深</a:t>
            </a:r>
            <a:r>
              <a:rPr lang="zh-CN" altLang="en-US" dirty="0">
                <a:solidFill>
                  <a:srgbClr val="221E1F"/>
                </a:solidFill>
                <a:latin typeface="Adobe 宋体 Std L" panose="02020300000000000000" pitchFamily="18" charset="-122"/>
                <a:ea typeface="Adobe 宋体 Std L" panose="02020300000000000000" pitchFamily="18" charset="-122"/>
              </a:rPr>
              <a:t>、由表及里、由不全面到全面的过程，即从感性认识到理性认识，又由理性认识到</a:t>
            </a:r>
            <a:r>
              <a:rPr lang="zh-CN" altLang="en-US" dirty="0" smtClean="0">
                <a:solidFill>
                  <a:srgbClr val="221E1F"/>
                </a:solidFill>
                <a:latin typeface="Adobe 宋体 Std L" panose="02020300000000000000" pitchFamily="18" charset="-122"/>
                <a:ea typeface="Adobe 宋体 Std L" panose="02020300000000000000" pitchFamily="18" charset="-122"/>
              </a:rPr>
              <a:t>感性认识</a:t>
            </a:r>
            <a:r>
              <a:rPr lang="zh-CN" altLang="en-US" dirty="0">
                <a:solidFill>
                  <a:srgbClr val="221E1F"/>
                </a:solidFill>
                <a:latin typeface="Adobe 宋体 Std L" panose="02020300000000000000" pitchFamily="18" charset="-122"/>
                <a:ea typeface="Adobe 宋体 Std L" panose="02020300000000000000" pitchFamily="18" charset="-122"/>
              </a:rPr>
              <a:t>，不断循环往复、不断深化。</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书法属于视觉艺术，欣赏书法，首先映入人眼帘的是书作的整体画面：如宏观黑白的分布</a:t>
            </a:r>
            <a:r>
              <a:rPr lang="zh-CN" altLang="en-US" dirty="0" smtClean="0">
                <a:solidFill>
                  <a:srgbClr val="221E1F"/>
                </a:solidFill>
                <a:latin typeface="Adobe 宋体 Std L" panose="02020300000000000000" pitchFamily="18" charset="-122"/>
                <a:ea typeface="Adobe 宋体 Std L" panose="02020300000000000000" pitchFamily="18" charset="-122"/>
              </a:rPr>
              <a:t>、章法</a:t>
            </a:r>
            <a:r>
              <a:rPr lang="zh-CN" altLang="en-US" dirty="0">
                <a:solidFill>
                  <a:srgbClr val="221E1F"/>
                </a:solidFill>
                <a:latin typeface="Adobe 宋体 Std L" panose="02020300000000000000" pitchFamily="18" charset="-122"/>
                <a:ea typeface="Adobe 宋体 Std L" panose="02020300000000000000" pitchFamily="18" charset="-122"/>
              </a:rPr>
              <a:t>的安排、字体及其形状大小、文意、气象等总体美感。这种感觉只是对作品形式外在</a:t>
            </a:r>
            <a:r>
              <a:rPr lang="zh-CN" altLang="en-US" dirty="0" smtClean="0">
                <a:solidFill>
                  <a:srgbClr val="221E1F"/>
                </a:solidFill>
                <a:latin typeface="Adobe 宋体 Std L" panose="02020300000000000000" pitchFamily="18" charset="-122"/>
                <a:ea typeface="Adobe 宋体 Std L" panose="02020300000000000000" pitchFamily="18" charset="-122"/>
              </a:rPr>
              <a:t>的情状</a:t>
            </a:r>
            <a:r>
              <a:rPr lang="zh-CN" altLang="en-US" dirty="0">
                <a:solidFill>
                  <a:srgbClr val="221E1F"/>
                </a:solidFill>
                <a:latin typeface="Adobe 宋体 Std L" panose="02020300000000000000" pitchFamily="18" charset="-122"/>
                <a:ea typeface="Adobe 宋体 Std L" panose="02020300000000000000" pitchFamily="18" charset="-122"/>
              </a:rPr>
              <a:t>的反映。在这个基础上对感觉材料进行进一步辨析与感悟，便形成较为完整的知觉形象</a:t>
            </a:r>
            <a:r>
              <a:rPr lang="zh-CN" altLang="en-US" dirty="0" smtClean="0">
                <a:solidFill>
                  <a:srgbClr val="221E1F"/>
                </a:solidFill>
                <a:latin typeface="Adobe 宋体 Std L" panose="02020300000000000000" pitchFamily="18" charset="-122"/>
                <a:ea typeface="Adobe 宋体 Std L" panose="02020300000000000000" pitchFamily="18" charset="-122"/>
              </a:rPr>
              <a:t>。由于</a:t>
            </a:r>
            <a:r>
              <a:rPr lang="zh-CN" altLang="en-US" dirty="0">
                <a:solidFill>
                  <a:srgbClr val="221E1F"/>
                </a:solidFill>
                <a:latin typeface="Adobe 宋体 Std L" panose="02020300000000000000" pitchFamily="18" charset="-122"/>
                <a:ea typeface="Adobe 宋体 Std L" panose="02020300000000000000" pitchFamily="18" charset="-122"/>
              </a:rPr>
              <a:t>知觉的刺激，欣赏者产生的联想、想象给作品以更大的丰富和补充。</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7" name="文本框 2"/>
          <p:cNvSpPr txBox="1"/>
          <p:nvPr/>
        </p:nvSpPr>
        <p:spPr>
          <a:xfrm>
            <a:off x="682125" y="3465865"/>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第三节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书法</a:t>
            </a:r>
            <a:r>
              <a:rPr lang="zh-CN" altLang="en-US" sz="2600" b="1" dirty="0">
                <a:solidFill>
                  <a:srgbClr val="C00000"/>
                </a:solidFill>
                <a:latin typeface="Adobe 宋体 Std L" panose="02020300000000000000" pitchFamily="18" charset="-122"/>
                <a:ea typeface="Adobe 宋体 Std L" panose="02020300000000000000" pitchFamily="18" charset="-122"/>
              </a:rPr>
              <a:t>欣赏的一般规律</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508579" y="239488"/>
            <a:ext cx="1278163" cy="6064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6743" y="239489"/>
            <a:ext cx="2049328" cy="6064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7229" y="239489"/>
            <a:ext cx="1732042" cy="606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69271" y="239489"/>
            <a:ext cx="1787519" cy="606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18088" y="239488"/>
            <a:ext cx="2245212" cy="606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3300" y="239489"/>
            <a:ext cx="1147802" cy="6064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9062" y="239488"/>
            <a:ext cx="2315009" cy="6064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74071" y="239488"/>
            <a:ext cx="1127412" cy="6064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03570" y="239488"/>
            <a:ext cx="1127412" cy="6064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0982" y="239488"/>
            <a:ext cx="1191074" cy="6064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0307" y="239487"/>
            <a:ext cx="3475440" cy="6064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6650" y="239485"/>
            <a:ext cx="4153896" cy="6064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1200329"/>
          </a:xfrm>
          <a:prstGeom prst="rect">
            <a:avLst/>
          </a:prstGeom>
          <a:noFill/>
        </p:spPr>
        <p:txBody>
          <a:bodyPr wrap="square" rtlCol="0">
            <a:spAutoFit/>
          </a:bodyPr>
          <a:lstStyle/>
          <a:p>
            <a:r>
              <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rPr>
              <a:t>钢笔字</a:t>
            </a:r>
            <a:r>
              <a:rPr lang="zh-CN" altLang="en-US" sz="7200" dirty="0" smtClean="0">
                <a:solidFill>
                  <a:schemeClr val="accent1"/>
                </a:solidFill>
                <a:latin typeface="Adobe 黑体 Std R" panose="020B0400000000000000" pitchFamily="34" charset="-122"/>
                <a:ea typeface="Adobe 黑体 Std R" panose="020B0400000000000000" pitchFamily="34" charset="-122"/>
                <a:cs typeface="+mn-ea"/>
                <a:sym typeface="+mn-lt"/>
              </a:rPr>
              <a:t>部分</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第二篇</a:t>
            </a:r>
            <a:endParaRPr lang="zh-CN" altLang="en-US" sz="60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22400" y="1217554"/>
            <a:ext cx="8940800" cy="4335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1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88703" y="246799"/>
            <a:ext cx="3008193" cy="6277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6900681" cy="804725"/>
            <a:chOff x="251900" y="195486"/>
            <a:chExt cx="5021483" cy="585582"/>
          </a:xfrm>
        </p:grpSpPr>
        <p:sp>
          <p:nvSpPr>
            <p:cNvPr id="7" name="矩形 6"/>
            <p:cNvSpPr/>
            <p:nvPr/>
          </p:nvSpPr>
          <p:spPr>
            <a:xfrm>
              <a:off x="1331640" y="255120"/>
              <a:ext cx="3941743"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a:solidFill>
                    <a:schemeClr val="accent1">
                      <a:lumMod val="75000"/>
                    </a:schemeClr>
                  </a:solidFill>
                  <a:cs typeface="+mn-ea"/>
                  <a:sym typeface="+mn-lt"/>
                </a:rPr>
                <a:t>7</a:t>
              </a:r>
              <a:r>
                <a:rPr lang="zh-CN" altLang="en-US" sz="2800" b="1" kern="0" dirty="0" smtClean="0">
                  <a:solidFill>
                    <a:schemeClr val="accent1">
                      <a:lumMod val="75000"/>
                    </a:schemeClr>
                  </a:solidFill>
                  <a:cs typeface="+mn-ea"/>
                  <a:sym typeface="+mn-lt"/>
                </a:rPr>
                <a:t>章  钢笔字书写训练基础知识</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p:cNvSpPr txBox="1"/>
          <p:nvPr/>
        </p:nvSpPr>
        <p:spPr>
          <a:xfrm>
            <a:off x="682125" y="260872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一、钢笔</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82125" y="3085777"/>
            <a:ext cx="1105424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钢笔具有书写流利快速、字迹小巧清晰、携带使用方便等优点，因而深受人们喜爱，</a:t>
            </a:r>
            <a:r>
              <a:rPr lang="zh-CN" altLang="en-US" dirty="0" smtClean="0">
                <a:solidFill>
                  <a:srgbClr val="221E1F"/>
                </a:solidFill>
                <a:latin typeface="Adobe 宋体 Std L" panose="02020300000000000000" pitchFamily="18" charset="-122"/>
                <a:ea typeface="Adobe 宋体 Std L" panose="02020300000000000000" pitchFamily="18" charset="-122"/>
              </a:rPr>
              <a:t>成为</a:t>
            </a:r>
            <a:r>
              <a:rPr lang="zh-CN" altLang="en-US" dirty="0">
                <a:solidFill>
                  <a:srgbClr val="221E1F"/>
                </a:solidFill>
                <a:latin typeface="Adobe 宋体 Std L" panose="02020300000000000000" pitchFamily="18" charset="-122"/>
                <a:ea typeface="Adobe 宋体 Std L" panose="02020300000000000000" pitchFamily="18" charset="-122"/>
              </a:rPr>
              <a:t>应用最广泛的书写工具。钢笔分自来水笔、蘸水笔和美工笔三大类。自来水笔按笔尖的</a:t>
            </a:r>
            <a:r>
              <a:rPr lang="zh-CN" altLang="en-US" dirty="0" smtClean="0">
                <a:solidFill>
                  <a:srgbClr val="221E1F"/>
                </a:solidFill>
                <a:latin typeface="Adobe 宋体 Std L" panose="02020300000000000000" pitchFamily="18" charset="-122"/>
                <a:ea typeface="Adobe 宋体 Std L" panose="02020300000000000000" pitchFamily="18" charset="-122"/>
              </a:rPr>
              <a:t>质量</a:t>
            </a:r>
            <a:r>
              <a:rPr lang="zh-CN" altLang="en-US" dirty="0">
                <a:solidFill>
                  <a:srgbClr val="221E1F"/>
                </a:solidFill>
                <a:latin typeface="Adobe 宋体 Std L" panose="02020300000000000000" pitchFamily="18" charset="-122"/>
                <a:ea typeface="Adobe 宋体 Std L" panose="02020300000000000000" pitchFamily="18" charset="-122"/>
              </a:rPr>
              <a:t>分为金笔、铱金笔和普通钢笔；按笔头的形状分为舌簧笔和包尖笔。好用的钢笔具有</a:t>
            </a:r>
            <a:r>
              <a:rPr lang="zh-CN" altLang="en-US" dirty="0" smtClean="0">
                <a:solidFill>
                  <a:srgbClr val="221E1F"/>
                </a:solidFill>
                <a:latin typeface="Adobe 宋体 Std L" panose="02020300000000000000" pitchFamily="18" charset="-122"/>
                <a:ea typeface="Adobe 宋体 Std L" panose="02020300000000000000" pitchFamily="18" charset="-122"/>
              </a:rPr>
              <a:t>笔头两</a:t>
            </a:r>
            <a:r>
              <a:rPr lang="zh-CN" altLang="en-US" dirty="0">
                <a:solidFill>
                  <a:srgbClr val="221E1F"/>
                </a:solidFill>
                <a:latin typeface="Adobe 宋体 Std L" panose="02020300000000000000" pitchFamily="18" charset="-122"/>
                <a:ea typeface="Adobe 宋体 Std L" panose="02020300000000000000" pitchFamily="18" charset="-122"/>
              </a:rPr>
              <a:t>片均匀圆滑、舌缝精细、笔杆圆键、笔囊吸水多而不漏、笔帽松紧适宜、书写流利不发涩</a:t>
            </a:r>
            <a:r>
              <a:rPr lang="zh-CN" altLang="en-US" dirty="0" smtClean="0">
                <a:solidFill>
                  <a:srgbClr val="221E1F"/>
                </a:solidFill>
                <a:latin typeface="Adobe 宋体 Std L" panose="02020300000000000000" pitchFamily="18" charset="-122"/>
                <a:ea typeface="Adobe 宋体 Std L" panose="02020300000000000000" pitchFamily="18" charset="-122"/>
              </a:rPr>
              <a:t>、不</a:t>
            </a:r>
            <a:r>
              <a:rPr lang="zh-CN" altLang="en-US" dirty="0">
                <a:solidFill>
                  <a:srgbClr val="221E1F"/>
                </a:solidFill>
                <a:latin typeface="Adobe 宋体 Std L" panose="02020300000000000000" pitchFamily="18" charset="-122"/>
                <a:ea typeface="Adobe 宋体 Std L" panose="02020300000000000000" pitchFamily="18" charset="-122"/>
              </a:rPr>
              <a:t>划纸等特点。</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5" name="文本框 2"/>
          <p:cNvSpPr txBox="1"/>
          <p:nvPr/>
        </p:nvSpPr>
        <p:spPr>
          <a:xfrm>
            <a:off x="734635" y="1992589"/>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钢笔字的书写工具有钢笔、墨水和纸。</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6" name="文本框 2"/>
          <p:cNvSpPr txBox="1"/>
          <p:nvPr/>
        </p:nvSpPr>
        <p:spPr>
          <a:xfrm>
            <a:off x="734635" y="1309511"/>
            <a:ext cx="11054246" cy="692497"/>
          </a:xfrm>
          <a:prstGeom prst="rect">
            <a:avLst/>
          </a:prstGeom>
          <a:noFill/>
        </p:spPr>
        <p:txBody>
          <a:bodyPr wrap="square" rtlCol="0">
            <a:spAutoFit/>
          </a:bodyPr>
          <a:lstStyle/>
          <a:p>
            <a:pPr indent="457200">
              <a:lnSpc>
                <a:spcPct val="150000"/>
              </a:lnSpc>
            </a:pPr>
            <a:r>
              <a:rPr lang="zh-CN" altLang="en-US" sz="2600" b="1" dirty="0" smtClean="0">
                <a:solidFill>
                  <a:srgbClr val="C00000"/>
                </a:solidFill>
                <a:latin typeface="Adobe 宋体 Std L" panose="02020300000000000000" pitchFamily="18" charset="-122"/>
                <a:ea typeface="Adobe 宋体 Std L" panose="02020300000000000000" pitchFamily="18" charset="-122"/>
              </a:rPr>
              <a:t>第一节     钢笔字的书写工具</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7" name="文本框 1"/>
          <p:cNvSpPr txBox="1"/>
          <p:nvPr/>
        </p:nvSpPr>
        <p:spPr>
          <a:xfrm>
            <a:off x="682125" y="501462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二、墨水</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8" name="文本框 2"/>
          <p:cNvSpPr txBox="1"/>
          <p:nvPr/>
        </p:nvSpPr>
        <p:spPr>
          <a:xfrm>
            <a:off x="682125" y="5491676"/>
            <a:ext cx="11054246" cy="133882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钢笔使用的墨水种类较多，包括：</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）蓝黑墨水，颜色浓淡相宜，书写流畅。</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）碳素墨水，色黑，写在纸上特别鲜明有光泽，富有凝重感，效果好，但容易沉淀凝结</a:t>
            </a:r>
            <a:r>
              <a:rPr lang="zh-CN" altLang="en-US" dirty="0" smtClean="0">
                <a:solidFill>
                  <a:srgbClr val="221E1F"/>
                </a:solidFill>
                <a:latin typeface="Adobe 宋体 Std L" panose="02020300000000000000" pitchFamily="18" charset="-122"/>
                <a:ea typeface="Adobe 宋体 Std L" panose="02020300000000000000" pitchFamily="18" charset="-122"/>
              </a:rPr>
              <a:t>，影响</a:t>
            </a:r>
            <a:r>
              <a:rPr lang="zh-CN" altLang="en-US" dirty="0">
                <a:solidFill>
                  <a:srgbClr val="221E1F"/>
                </a:solidFill>
                <a:latin typeface="Adobe 宋体 Std L" panose="02020300000000000000" pitchFamily="18" charset="-122"/>
                <a:ea typeface="Adobe 宋体 Std L" panose="02020300000000000000" pitchFamily="18" charset="-122"/>
              </a:rPr>
              <a:t>出水</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2125" y="202824"/>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三、纸</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82125" y="679878"/>
            <a:ext cx="11054246" cy="133882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钢笔字用纸以不洇散为原则，油光纸、白报纸均可，用拷贝纸、复印纸则效果更好，</a:t>
            </a:r>
            <a:r>
              <a:rPr lang="zh-CN" altLang="en-US" dirty="0" smtClean="0">
                <a:solidFill>
                  <a:srgbClr val="221E1F"/>
                </a:solidFill>
                <a:latin typeface="Adobe 宋体 Std L" panose="02020300000000000000" pitchFamily="18" charset="-122"/>
                <a:ea typeface="Adobe 宋体 Std L" panose="02020300000000000000" pitchFamily="18" charset="-122"/>
              </a:rPr>
              <a:t>平常</a:t>
            </a:r>
            <a:r>
              <a:rPr lang="zh-CN" altLang="en-US" dirty="0">
                <a:solidFill>
                  <a:srgbClr val="221E1F"/>
                </a:solidFill>
                <a:latin typeface="Adobe 宋体 Std L" panose="02020300000000000000" pitchFamily="18" charset="-122"/>
                <a:ea typeface="Adobe 宋体 Std L" panose="02020300000000000000" pitchFamily="18" charset="-122"/>
              </a:rPr>
              <a:t>练字应该不择纸张。仿影摹写时以薄而透明的纸为好。练习楷书字体时，最好在打好</a:t>
            </a:r>
            <a:r>
              <a:rPr lang="zh-CN" altLang="en-US" dirty="0" smtClean="0">
                <a:solidFill>
                  <a:srgbClr val="221E1F"/>
                </a:solidFill>
                <a:latin typeface="Adobe 宋体 Std L" panose="02020300000000000000" pitchFamily="18" charset="-122"/>
                <a:ea typeface="Adobe 宋体 Std L" panose="02020300000000000000" pitchFamily="18" charset="-122"/>
              </a:rPr>
              <a:t>格子的</a:t>
            </a:r>
            <a:r>
              <a:rPr lang="zh-CN" altLang="en-US" dirty="0">
                <a:solidFill>
                  <a:srgbClr val="221E1F"/>
                </a:solidFill>
                <a:latin typeface="Adobe 宋体 Std L" panose="02020300000000000000" pitchFamily="18" charset="-122"/>
                <a:ea typeface="Adobe 宋体 Std L" panose="02020300000000000000" pitchFamily="18" charset="-122"/>
              </a:rPr>
              <a:t>纸上书写，以便把字的大小写得相仿和安排好字的结构，增强练字的效果。</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8" name="文本框 2"/>
          <p:cNvSpPr txBox="1"/>
          <p:nvPr/>
        </p:nvSpPr>
        <p:spPr>
          <a:xfrm>
            <a:off x="682125" y="3542551"/>
            <a:ext cx="7678103" cy="341632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书写的姿势对于练习写字非常重要。正确的写字姿势不仅能保证书写自如、减轻疲劳</a:t>
            </a:r>
            <a:r>
              <a:rPr lang="zh-CN" altLang="en-US" dirty="0" smtClean="0">
                <a:solidFill>
                  <a:srgbClr val="221E1F"/>
                </a:solidFill>
                <a:latin typeface="Adobe 宋体 Std L" panose="02020300000000000000" pitchFamily="18" charset="-122"/>
                <a:ea typeface="Adobe 宋体 Std L" panose="02020300000000000000" pitchFamily="18" charset="-122"/>
              </a:rPr>
              <a:t>、提高</a:t>
            </a:r>
            <a:r>
              <a:rPr lang="zh-CN" altLang="en-US" dirty="0">
                <a:solidFill>
                  <a:srgbClr val="221E1F"/>
                </a:solidFill>
                <a:latin typeface="Adobe 宋体 Std L" panose="02020300000000000000" pitchFamily="18" charset="-122"/>
                <a:ea typeface="Adobe 宋体 Std L" panose="02020300000000000000" pitchFamily="18" charset="-122"/>
              </a:rPr>
              <a:t>书写水平，而且还能促进青少年身体的正常发育，预防近视、斜视、脊椎弯曲等多种</a:t>
            </a:r>
            <a:r>
              <a:rPr lang="zh-CN" altLang="en-US" dirty="0" smtClean="0">
                <a:solidFill>
                  <a:srgbClr val="221E1F"/>
                </a:solidFill>
                <a:latin typeface="Adobe 宋体 Std L" panose="02020300000000000000" pitchFamily="18" charset="-122"/>
                <a:ea typeface="Adobe 宋体 Std L" panose="02020300000000000000" pitchFamily="18" charset="-122"/>
              </a:rPr>
              <a:t>疾病</a:t>
            </a:r>
            <a:r>
              <a:rPr lang="zh-CN" altLang="en-US" dirty="0">
                <a:solidFill>
                  <a:srgbClr val="221E1F"/>
                </a:solidFill>
                <a:latin typeface="Adobe 宋体 Std L" panose="02020300000000000000" pitchFamily="18" charset="-122"/>
                <a:ea typeface="Adobe 宋体 Std L" panose="02020300000000000000" pitchFamily="18" charset="-122"/>
              </a:rPr>
              <a:t>的发生。因此必须引起重视。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正确的写字姿势是：上身坐正，两肩齐平；头正，稍向前倾；背直，胸挺起，胸口离</a:t>
            </a:r>
            <a:r>
              <a:rPr lang="zh-CN" altLang="en-US" dirty="0" smtClean="0">
                <a:solidFill>
                  <a:srgbClr val="221E1F"/>
                </a:solidFill>
                <a:latin typeface="Adobe 宋体 Std L" panose="02020300000000000000" pitchFamily="18" charset="-122"/>
                <a:ea typeface="Adobe 宋体 Std L" panose="02020300000000000000" pitchFamily="18" charset="-122"/>
              </a:rPr>
              <a:t>桌沿</a:t>
            </a:r>
            <a:r>
              <a:rPr lang="zh-CN" altLang="en-US" dirty="0">
                <a:solidFill>
                  <a:srgbClr val="221E1F"/>
                </a:solidFill>
                <a:latin typeface="Adobe 宋体 Std L" panose="02020300000000000000" pitchFamily="18" charset="-122"/>
                <a:ea typeface="Adobe 宋体 Std L" panose="02020300000000000000" pitchFamily="18" charset="-122"/>
              </a:rPr>
              <a:t>一拳左右；两脚平放在地上与肩同宽；左右两臂平放在桌面上，左手按纸，右手执笔。</a:t>
            </a:r>
            <a:r>
              <a:rPr lang="zh-CN" altLang="en-US" dirty="0" smtClean="0">
                <a:solidFill>
                  <a:srgbClr val="221E1F"/>
                </a:solidFill>
                <a:latin typeface="Adobe 宋体 Std L" panose="02020300000000000000" pitchFamily="18" charset="-122"/>
                <a:ea typeface="Adobe 宋体 Std L" panose="02020300000000000000" pitchFamily="18" charset="-122"/>
              </a:rPr>
              <a:t>眼睛</a:t>
            </a:r>
            <a:r>
              <a:rPr lang="zh-CN" altLang="en-US" dirty="0">
                <a:solidFill>
                  <a:srgbClr val="221E1F"/>
                </a:solidFill>
                <a:latin typeface="Adobe 宋体 Std L" panose="02020300000000000000" pitchFamily="18" charset="-122"/>
                <a:ea typeface="Adobe 宋体 Std L" panose="02020300000000000000" pitchFamily="18" charset="-122"/>
              </a:rPr>
              <a:t>与纸面的距离应保持在一尺左右（见图</a:t>
            </a:r>
            <a:r>
              <a:rPr lang="en-US" altLang="zh-CN" dirty="0">
                <a:solidFill>
                  <a:srgbClr val="221E1F"/>
                </a:solidFill>
                <a:latin typeface="Adobe 宋体 Std L" panose="02020300000000000000" pitchFamily="18" charset="-122"/>
                <a:ea typeface="Adobe 宋体 Std L" panose="02020300000000000000" pitchFamily="18" charset="-122"/>
              </a:rPr>
              <a:t>7-1</a:t>
            </a:r>
            <a:r>
              <a:rPr lang="zh-CN" altLang="en-US" dirty="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正确的书写姿势，既有利于把字写好，也有利于身体健康。</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9" name="文本框 2"/>
          <p:cNvSpPr txBox="1"/>
          <p:nvPr/>
        </p:nvSpPr>
        <p:spPr>
          <a:xfrm>
            <a:off x="734635" y="2201521"/>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第二节 钢笔字的姿势</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pic>
        <p:nvPicPr>
          <p:cNvPr id="358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60228" y="3542551"/>
            <a:ext cx="3755207" cy="3001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6"/>
          <p:cNvSpPr txBox="1"/>
          <p:nvPr/>
        </p:nvSpPr>
        <p:spPr>
          <a:xfrm>
            <a:off x="1514475" y="3221355"/>
            <a:ext cx="4064000" cy="368300"/>
          </a:xfrm>
          <a:prstGeom prst="rect">
            <a:avLst/>
          </a:prstGeom>
          <a:noFill/>
        </p:spPr>
        <p:txBody>
          <a:bodyPr wrap="square" rtlCol="0">
            <a:spAutoFit/>
          </a:bodyPr>
          <a:p>
            <a:endParaRPr lang="zh-CN" altLang="en-US" dirty="0">
              <a:latin typeface="思源黑体旧字形 Normal" panose="020B0400000000000000" pitchFamily="34" charset="-128"/>
              <a:ea typeface="思源黑体旧字形 Normal" panose="020B04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2"/>
          <p:cNvSpPr txBox="1"/>
          <p:nvPr/>
        </p:nvSpPr>
        <p:spPr>
          <a:xfrm>
            <a:off x="682125" y="886438"/>
            <a:ext cx="8592504"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执笔方法正确与否，关系到笔的控制能力、运笔的灵活性、书写的速度，直接影响</a:t>
            </a:r>
            <a:r>
              <a:rPr lang="zh-CN" altLang="en-US" dirty="0" smtClean="0">
                <a:solidFill>
                  <a:srgbClr val="221E1F"/>
                </a:solidFill>
                <a:latin typeface="Adobe 宋体 Std L" panose="02020300000000000000" pitchFamily="18" charset="-122"/>
                <a:ea typeface="Adobe 宋体 Std L" panose="02020300000000000000" pitchFamily="18" charset="-122"/>
              </a:rPr>
              <a:t>书写的</a:t>
            </a:r>
            <a:r>
              <a:rPr lang="zh-CN" altLang="en-US" dirty="0">
                <a:solidFill>
                  <a:srgbClr val="221E1F"/>
                </a:solidFill>
                <a:latin typeface="Adobe 宋体 Std L" panose="02020300000000000000" pitchFamily="18" charset="-122"/>
                <a:ea typeface="Adobe 宋体 Std L" panose="02020300000000000000" pitchFamily="18" charset="-122"/>
              </a:rPr>
              <a:t>效果。良好的执笔习惯必须从小培养，否则，一旦形成习惯，纠正起来很难。</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正确的执笔方法为三指执笔法。具体要求是：右手执笔，大拇指、食指、中指分别从</a:t>
            </a:r>
            <a:r>
              <a:rPr lang="zh-CN" altLang="en-US" dirty="0" smtClean="0">
                <a:solidFill>
                  <a:srgbClr val="221E1F"/>
                </a:solidFill>
                <a:latin typeface="Adobe 宋体 Std L" panose="02020300000000000000" pitchFamily="18" charset="-122"/>
                <a:ea typeface="Adobe 宋体 Std L" panose="02020300000000000000" pitchFamily="18" charset="-122"/>
              </a:rPr>
              <a:t>三个</a:t>
            </a:r>
            <a:r>
              <a:rPr lang="zh-CN" altLang="en-US" dirty="0">
                <a:solidFill>
                  <a:srgbClr val="221E1F"/>
                </a:solidFill>
                <a:latin typeface="Adobe 宋体 Std L" panose="02020300000000000000" pitchFamily="18" charset="-122"/>
                <a:ea typeface="Adobe 宋体 Std L" panose="02020300000000000000" pitchFamily="18" charset="-122"/>
              </a:rPr>
              <a:t>方向捏住离笔尖</a:t>
            </a: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厘米左右的笔杆下端。食指稍前，大拇指稍后，中指在内侧抵住笔杆</a:t>
            </a:r>
            <a:r>
              <a:rPr lang="zh-CN" altLang="en-US" dirty="0" smtClean="0">
                <a:solidFill>
                  <a:srgbClr val="221E1F"/>
                </a:solidFill>
                <a:latin typeface="Adobe 宋体 Std L" panose="02020300000000000000" pitchFamily="18" charset="-122"/>
                <a:ea typeface="Adobe 宋体 Std L" panose="02020300000000000000" pitchFamily="18" charset="-122"/>
              </a:rPr>
              <a:t>，无名指</a:t>
            </a:r>
            <a:r>
              <a:rPr lang="zh-CN" altLang="en-US" dirty="0">
                <a:solidFill>
                  <a:srgbClr val="221E1F"/>
                </a:solidFill>
                <a:latin typeface="Adobe 宋体 Std L" panose="02020300000000000000" pitchFamily="18" charset="-122"/>
                <a:ea typeface="Adobe 宋体 Std L" panose="02020300000000000000" pitchFamily="18" charset="-122"/>
              </a:rPr>
              <a:t>和小指依次自然地放在中指的下方并向手心弯曲。笔杆上端斜靠在食指的最高骨处</a:t>
            </a:r>
            <a:r>
              <a:rPr lang="zh-CN" altLang="en-US" dirty="0" smtClean="0">
                <a:solidFill>
                  <a:srgbClr val="221E1F"/>
                </a:solidFill>
                <a:latin typeface="Adobe 宋体 Std L" panose="02020300000000000000" pitchFamily="18" charset="-122"/>
                <a:ea typeface="Adobe 宋体 Std L" panose="02020300000000000000" pitchFamily="18" charset="-122"/>
              </a:rPr>
              <a:t>，笔杆</a:t>
            </a:r>
            <a:r>
              <a:rPr lang="zh-CN" altLang="en-US" dirty="0">
                <a:solidFill>
                  <a:srgbClr val="221E1F"/>
                </a:solidFill>
                <a:latin typeface="Adobe 宋体 Std L" panose="02020300000000000000" pitchFamily="18" charset="-122"/>
                <a:ea typeface="Adobe 宋体 Std L" panose="02020300000000000000" pitchFamily="18" charset="-122"/>
              </a:rPr>
              <a:t>和纸面呈</a:t>
            </a:r>
            <a:r>
              <a:rPr lang="en-US" altLang="zh-CN" dirty="0">
                <a:solidFill>
                  <a:srgbClr val="221E1F"/>
                </a:solidFill>
                <a:latin typeface="Adobe 宋体 Std L" panose="02020300000000000000" pitchFamily="18" charset="-122"/>
                <a:ea typeface="Adobe 宋体 Std L" panose="02020300000000000000" pitchFamily="18" charset="-122"/>
              </a:rPr>
              <a:t>50°</a:t>
            </a:r>
            <a:r>
              <a:rPr lang="zh-CN" altLang="en-US" dirty="0">
                <a:solidFill>
                  <a:srgbClr val="221E1F"/>
                </a:solidFill>
                <a:latin typeface="Adobe 宋体 Std L" panose="02020300000000000000" pitchFamily="18" charset="-122"/>
                <a:ea typeface="Adobe 宋体 Std L" panose="02020300000000000000" pitchFamily="18" charset="-122"/>
              </a:rPr>
              <a:t>左右</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钢笔</a:t>
            </a:r>
            <a:r>
              <a:rPr lang="zh-CN" altLang="en-US" dirty="0">
                <a:solidFill>
                  <a:srgbClr val="221E1F"/>
                </a:solidFill>
                <a:latin typeface="Adobe 宋体 Std L" panose="02020300000000000000" pitchFamily="18" charset="-122"/>
                <a:ea typeface="Adobe 宋体 Std L" panose="02020300000000000000" pitchFamily="18" charset="-122"/>
              </a:rPr>
              <a:t>执笔中的几种毛病：</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）执笔时拇指和食指都是指肚按笔，但有人拇指或食指向前伸得长，执笔手不灵活</a:t>
            </a:r>
            <a:r>
              <a:rPr lang="zh-CN" altLang="en-US" dirty="0" smtClean="0">
                <a:solidFill>
                  <a:srgbClr val="221E1F"/>
                </a:solidFill>
                <a:latin typeface="Adobe 宋体 Std L" panose="02020300000000000000" pitchFamily="18" charset="-122"/>
                <a:ea typeface="Adobe 宋体 Std L" panose="02020300000000000000" pitchFamily="18" charset="-122"/>
              </a:rPr>
              <a:t>，影响</a:t>
            </a:r>
            <a:r>
              <a:rPr lang="zh-CN" altLang="en-US" dirty="0">
                <a:solidFill>
                  <a:srgbClr val="221E1F"/>
                </a:solidFill>
                <a:latin typeface="Adobe 宋体 Std L" panose="02020300000000000000" pitchFamily="18" charset="-122"/>
                <a:ea typeface="Adobe 宋体 Std L" panose="02020300000000000000" pitchFamily="18" charset="-122"/>
              </a:rPr>
              <a:t>书写质量（见图</a:t>
            </a:r>
            <a:r>
              <a:rPr lang="en-US" altLang="zh-CN" dirty="0">
                <a:solidFill>
                  <a:srgbClr val="221E1F"/>
                </a:solidFill>
                <a:latin typeface="Adobe 宋体 Std L" panose="02020300000000000000" pitchFamily="18" charset="-122"/>
                <a:ea typeface="Adobe 宋体 Std L" panose="02020300000000000000" pitchFamily="18" charset="-122"/>
              </a:rPr>
              <a:t>7-2</a:t>
            </a:r>
            <a:r>
              <a:rPr lang="zh-CN" altLang="en-US"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）有人执笔时，笔杆不靠在虎口上，而是靠在食指最后</a:t>
            </a:r>
            <a:r>
              <a:rPr lang="zh-CN" altLang="en-US" dirty="0" smtClean="0">
                <a:solidFill>
                  <a:srgbClr val="221E1F"/>
                </a:solidFill>
                <a:latin typeface="Adobe 宋体 Std L" panose="02020300000000000000" pitchFamily="18" charset="-122"/>
                <a:ea typeface="Adobe 宋体 Std L" panose="02020300000000000000" pitchFamily="18" charset="-122"/>
              </a:rPr>
              <a:t>一关节</a:t>
            </a:r>
            <a:r>
              <a:rPr lang="zh-CN" altLang="en-US" dirty="0">
                <a:solidFill>
                  <a:srgbClr val="221E1F"/>
                </a:solidFill>
                <a:latin typeface="Adobe 宋体 Std L" panose="02020300000000000000" pitchFamily="18" charset="-122"/>
                <a:ea typeface="Adobe 宋体 Std L" panose="02020300000000000000" pitchFamily="18" charset="-122"/>
              </a:rPr>
              <a:t>的上面，使笔不稳当，而且写字时间长就会感到磨得难受。</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）也有少数同学，执笔时手指距笔尖过近或过远等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9" name="文本框 2"/>
          <p:cNvSpPr txBox="1"/>
          <p:nvPr/>
        </p:nvSpPr>
        <p:spPr>
          <a:xfrm>
            <a:off x="734635" y="125979"/>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第三节 钢笔的执笔方法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pic>
        <p:nvPicPr>
          <p:cNvPr id="368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74629" y="3220261"/>
            <a:ext cx="2641600" cy="322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7982709" cy="804725"/>
            <a:chOff x="251900" y="195486"/>
            <a:chExt cx="5808850" cy="585582"/>
          </a:xfrm>
        </p:grpSpPr>
        <p:sp>
          <p:nvSpPr>
            <p:cNvPr id="7" name="矩形 6"/>
            <p:cNvSpPr/>
            <p:nvPr/>
          </p:nvSpPr>
          <p:spPr>
            <a:xfrm>
              <a:off x="1331640" y="255120"/>
              <a:ext cx="4729110"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8</a:t>
              </a:r>
              <a:r>
                <a:rPr lang="zh-CN" altLang="en-US" sz="2800" b="1" kern="0" dirty="0" smtClean="0">
                  <a:solidFill>
                    <a:schemeClr val="accent1">
                      <a:lumMod val="75000"/>
                    </a:schemeClr>
                  </a:solidFill>
                  <a:cs typeface="+mn-ea"/>
                  <a:sym typeface="+mn-lt"/>
                </a:rPr>
                <a:t>章  钢笔楷书的特点及笔画书写要领</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p:cNvSpPr txBox="1"/>
          <p:nvPr/>
        </p:nvSpPr>
        <p:spPr>
          <a:xfrm>
            <a:off x="682125" y="464955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一、讲究用笔</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82125" y="5173222"/>
            <a:ext cx="1105424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钢笔楷书的笔画有提顿、藏露、方圆、快慢等用笔方法。不同的用笔方法会产生不同形态</a:t>
            </a:r>
            <a:r>
              <a:rPr lang="zh-CN" altLang="en-US" dirty="0" smtClean="0">
                <a:solidFill>
                  <a:srgbClr val="221E1F"/>
                </a:solidFill>
                <a:latin typeface="Adobe 宋体 Std L" panose="02020300000000000000" pitchFamily="18" charset="-122"/>
                <a:ea typeface="Adobe 宋体 Std L" panose="02020300000000000000" pitchFamily="18" charset="-122"/>
              </a:rPr>
              <a:t>、质感</a:t>
            </a:r>
            <a:r>
              <a:rPr lang="zh-CN" altLang="en-US" dirty="0">
                <a:solidFill>
                  <a:srgbClr val="221E1F"/>
                </a:solidFill>
                <a:latin typeface="Adobe 宋体 Std L" panose="02020300000000000000" pitchFamily="18" charset="-122"/>
                <a:ea typeface="Adobe 宋体 Std L" panose="02020300000000000000" pitchFamily="18" charset="-122"/>
              </a:rPr>
              <a:t>的线条；不同的线条需要不同的用笔方法去体现。钢笔楷书字形较小，线条粗细变化</a:t>
            </a:r>
            <a:r>
              <a:rPr lang="zh-CN" altLang="en-US" dirty="0" smtClean="0">
                <a:solidFill>
                  <a:srgbClr val="221E1F"/>
                </a:solidFill>
                <a:latin typeface="Adobe 宋体 Std L" panose="02020300000000000000" pitchFamily="18" charset="-122"/>
                <a:ea typeface="Adobe 宋体 Std L" panose="02020300000000000000" pitchFamily="18" charset="-122"/>
              </a:rPr>
              <a:t>不大</a:t>
            </a:r>
            <a:r>
              <a:rPr lang="zh-CN" altLang="en-US" dirty="0">
                <a:solidFill>
                  <a:srgbClr val="221E1F"/>
                </a:solidFill>
                <a:latin typeface="Adobe 宋体 Std L" panose="02020300000000000000" pitchFamily="18" charset="-122"/>
                <a:ea typeface="Adobe 宋体 Std L" panose="02020300000000000000" pitchFamily="18" charset="-122"/>
              </a:rPr>
              <a:t>，如果书写时用笔稍不注意，笔画就达不到要求，笔画就会出现软弱无力、僵硬死板等毛病</a:t>
            </a:r>
            <a:r>
              <a:rPr lang="zh-CN" altLang="en-US" dirty="0" smtClean="0">
                <a:solidFill>
                  <a:srgbClr val="221E1F"/>
                </a:solidFill>
                <a:latin typeface="Adobe 宋体 Std L" panose="02020300000000000000" pitchFamily="18" charset="-122"/>
                <a:ea typeface="Adobe 宋体 Std L" panose="02020300000000000000" pitchFamily="18" charset="-122"/>
              </a:rPr>
              <a:t>，因此</a:t>
            </a:r>
            <a:r>
              <a:rPr lang="zh-CN" altLang="en-US" dirty="0">
                <a:solidFill>
                  <a:srgbClr val="221E1F"/>
                </a:solidFill>
                <a:latin typeface="Adobe 宋体 Std L" panose="02020300000000000000" pitchFamily="18" charset="-122"/>
                <a:ea typeface="Adobe 宋体 Std L" panose="02020300000000000000" pitchFamily="18" charset="-122"/>
              </a:rPr>
              <a:t>必须经过严格训练才能掌握用笔方法。</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5" name="文本框 2"/>
          <p:cNvSpPr txBox="1"/>
          <p:nvPr/>
        </p:nvSpPr>
        <p:spPr>
          <a:xfrm>
            <a:off x="734635" y="3922989"/>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楷书是汉字的主要书体。楷是楷模，就是标准字体。钢笔楷书具有以下几个特点。</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6" name="文本框 2"/>
          <p:cNvSpPr txBox="1"/>
          <p:nvPr/>
        </p:nvSpPr>
        <p:spPr>
          <a:xfrm>
            <a:off x="734635" y="3239911"/>
            <a:ext cx="11054246" cy="692497"/>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第一节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钢笔</a:t>
            </a:r>
            <a:r>
              <a:rPr lang="zh-CN" altLang="en-US" sz="2600" b="1" dirty="0">
                <a:solidFill>
                  <a:srgbClr val="C00000"/>
                </a:solidFill>
                <a:latin typeface="Adobe 宋体 Std L" panose="02020300000000000000" pitchFamily="18" charset="-122"/>
                <a:ea typeface="Adobe 宋体 Std L" panose="02020300000000000000" pitchFamily="18" charset="-122"/>
              </a:rPr>
              <a:t>楷书的特点</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9" name="文本框 2"/>
          <p:cNvSpPr txBox="1"/>
          <p:nvPr/>
        </p:nvSpPr>
        <p:spPr>
          <a:xfrm>
            <a:off x="734635" y="1310418"/>
            <a:ext cx="1105424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钢笔作为汉字的书写工具，具有体积小、携带方便、书写便捷、经久耐用、写出的字</a:t>
            </a:r>
            <a:r>
              <a:rPr lang="zh-CN" altLang="en-US" dirty="0" smtClean="0">
                <a:solidFill>
                  <a:srgbClr val="221E1F"/>
                </a:solidFill>
                <a:latin typeface="Adobe 宋体 Std L" panose="02020300000000000000" pitchFamily="18" charset="-122"/>
                <a:ea typeface="Adobe 宋体 Std L" panose="02020300000000000000" pitchFamily="18" charset="-122"/>
              </a:rPr>
              <a:t>不易</a:t>
            </a:r>
            <a:r>
              <a:rPr lang="zh-CN" altLang="en-US" dirty="0">
                <a:solidFill>
                  <a:srgbClr val="221E1F"/>
                </a:solidFill>
                <a:latin typeface="Adobe 宋体 Std L" panose="02020300000000000000" pitchFamily="18" charset="-122"/>
                <a:ea typeface="Adobe 宋体 Std L" panose="02020300000000000000" pitchFamily="18" charset="-122"/>
              </a:rPr>
              <a:t>褪色等优点；从审美的角度看，钢笔字的线条表现形式和艺术感染力虽不及毛笔书法</a:t>
            </a:r>
            <a:r>
              <a:rPr lang="zh-CN" altLang="en-US" dirty="0" smtClean="0">
                <a:solidFill>
                  <a:srgbClr val="221E1F"/>
                </a:solidFill>
                <a:latin typeface="Adobe 宋体 Std L" panose="02020300000000000000" pitchFamily="18" charset="-122"/>
                <a:ea typeface="Adobe 宋体 Std L" panose="02020300000000000000" pitchFamily="18" charset="-122"/>
              </a:rPr>
              <a:t>那样丰富</a:t>
            </a:r>
            <a:r>
              <a:rPr lang="zh-CN" altLang="en-US" dirty="0">
                <a:solidFill>
                  <a:srgbClr val="221E1F"/>
                </a:solidFill>
                <a:latin typeface="Adobe 宋体 Std L" panose="02020300000000000000" pitchFamily="18" charset="-122"/>
                <a:ea typeface="Adobe 宋体 Std L" panose="02020300000000000000" pitchFamily="18" charset="-122"/>
              </a:rPr>
              <a:t>，但远远胜于铅笔、圆珠笔等其他硬笔，因为钢笔的笔尖富有弹性，写出的笔画同样</a:t>
            </a:r>
            <a:r>
              <a:rPr lang="zh-CN" altLang="en-US" dirty="0" smtClean="0">
                <a:solidFill>
                  <a:srgbClr val="221E1F"/>
                </a:solidFill>
                <a:latin typeface="Adobe 宋体 Std L" panose="02020300000000000000" pitchFamily="18" charset="-122"/>
                <a:ea typeface="Adobe 宋体 Std L" panose="02020300000000000000" pitchFamily="18" charset="-122"/>
              </a:rPr>
              <a:t>有粗细</a:t>
            </a:r>
            <a:r>
              <a:rPr lang="zh-CN" altLang="en-US" dirty="0">
                <a:solidFill>
                  <a:srgbClr val="221E1F"/>
                </a:solidFill>
                <a:latin typeface="Adobe 宋体 Std L" panose="02020300000000000000" pitchFamily="18" charset="-122"/>
                <a:ea typeface="Adobe 宋体 Std L" panose="02020300000000000000" pitchFamily="18" charset="-122"/>
              </a:rPr>
              <a:t>、轻重之分。一笔漂亮的钢笔字，同样能给人以美的享受。</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7268210" y="102235"/>
            <a:ext cx="3027045" cy="5722620"/>
          </a:xfrm>
          <a:prstGeom prst="rect">
            <a:avLst/>
          </a:prstGeom>
        </p:spPr>
      </p:pic>
      <p:sp>
        <p:nvSpPr>
          <p:cNvPr id="9" name="文本框 8"/>
          <p:cNvSpPr txBox="1"/>
          <p:nvPr/>
        </p:nvSpPr>
        <p:spPr>
          <a:xfrm>
            <a:off x="7750175" y="6051550"/>
            <a:ext cx="1922780" cy="368300"/>
          </a:xfrm>
          <a:prstGeom prst="rect">
            <a:avLst/>
          </a:prstGeom>
          <a:noFill/>
        </p:spPr>
        <p:txBody>
          <a:bodyPr wrap="square" rtlCol="0">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rPr>
              <a:t>1-3  </a:t>
            </a:r>
            <a:r>
              <a:rPr lang="zh-CN" altLang="en-US" dirty="0">
                <a:solidFill>
                  <a:srgbClr val="FF0000"/>
                </a:solidFill>
                <a:latin typeface="思源黑体旧字形 Normal" panose="020B0400000000000000" pitchFamily="34" charset="-128"/>
                <a:ea typeface="思源黑体旧字形 Normal" panose="020B0400000000000000" pitchFamily="34" charset="-128"/>
              </a:rPr>
              <a:t>石鼓文</a:t>
            </a:r>
            <a:endParaRPr lang="zh-CN" altLang="en-US" dirty="0">
              <a:solidFill>
                <a:srgbClr val="FF0000"/>
              </a:solidFill>
              <a:latin typeface="思源黑体旧字形 Normal" panose="020B0400000000000000" pitchFamily="34" charset="-128"/>
              <a:ea typeface="思源黑体旧字形 Normal" panose="020B0400000000000000" pitchFamily="34" charset="-128"/>
            </a:endParaRPr>
          </a:p>
        </p:txBody>
      </p:sp>
      <p:sp>
        <p:nvSpPr>
          <p:cNvPr id="4" name="文本框 3"/>
          <p:cNvSpPr txBox="1"/>
          <p:nvPr/>
        </p:nvSpPr>
        <p:spPr>
          <a:xfrm>
            <a:off x="624840" y="332105"/>
            <a:ext cx="6096000" cy="5492750"/>
          </a:xfrm>
          <a:prstGeom prst="rect">
            <a:avLst/>
          </a:prstGeom>
          <a:noFill/>
        </p:spPr>
        <p:txBody>
          <a:bodyPr wrap="square" rtlCol="0" anchor="t">
            <a:spAutoFit/>
          </a:bodyPr>
          <a:p>
            <a:pPr indent="457200">
              <a:lnSpc>
                <a:spcPct val="150000"/>
              </a:lnSpc>
            </a:pPr>
            <a:r>
              <a:rPr lang="zh-CN" altLang="en-US" b="1" dirty="0">
                <a:solidFill>
                  <a:srgbClr val="221E1F"/>
                </a:solidFill>
                <a:latin typeface="Adobe 宋体 Std L" panose="02020300000000000000" pitchFamily="18" charset="-122"/>
                <a:ea typeface="Adobe 宋体 Std L" panose="02020300000000000000" pitchFamily="18" charset="-122"/>
                <a:sym typeface="+mn-ea"/>
              </a:rPr>
              <a:t>（三）石鼓文</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sym typeface="+mn-ea"/>
              </a:rPr>
              <a:t>据考，石鼓文是战国时代秦国的石刻文字，为我国现存的“石刻之祖”，一般以它为</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籀文</a:t>
            </a:r>
            <a:r>
              <a:rPr lang="zh-CN" altLang="en-US" dirty="0">
                <a:solidFill>
                  <a:srgbClr val="221E1F"/>
                </a:solidFill>
                <a:latin typeface="Adobe 宋体 Std L" panose="02020300000000000000" pitchFamily="18" charset="-122"/>
                <a:ea typeface="Adobe 宋体 Std L" panose="02020300000000000000" pitchFamily="18" charset="-122"/>
                <a:sym typeface="+mn-ea"/>
              </a:rPr>
              <a:t>的代表作，属大篆的范畴。石鼓共有</a:t>
            </a:r>
            <a:r>
              <a:rPr lang="en-US" altLang="zh-CN" dirty="0">
                <a:solidFill>
                  <a:srgbClr val="221E1F"/>
                </a:solidFill>
                <a:latin typeface="Adobe 宋体 Std L" panose="02020300000000000000" pitchFamily="18" charset="-122"/>
                <a:ea typeface="Adobe 宋体 Std L" panose="02020300000000000000" pitchFamily="18" charset="-122"/>
                <a:sym typeface="+mn-ea"/>
              </a:rPr>
              <a:t>10 </a:t>
            </a:r>
            <a:r>
              <a:rPr lang="zh-CN" altLang="en-US" dirty="0">
                <a:solidFill>
                  <a:srgbClr val="221E1F"/>
                </a:solidFill>
                <a:latin typeface="Adobe 宋体 Std L" panose="02020300000000000000" pitchFamily="18" charset="-122"/>
                <a:ea typeface="Adobe 宋体 Std L" panose="02020300000000000000" pitchFamily="18" charset="-122"/>
                <a:sym typeface="+mn-ea"/>
              </a:rPr>
              <a:t>个，每个石鼓上面刻有一首四言诗，记述秦国</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国君</a:t>
            </a:r>
            <a:r>
              <a:rPr lang="zh-CN" altLang="en-US" dirty="0">
                <a:solidFill>
                  <a:srgbClr val="221E1F"/>
                </a:solidFill>
                <a:latin typeface="Adobe 宋体 Std L" panose="02020300000000000000" pitchFamily="18" charset="-122"/>
                <a:ea typeface="Adobe 宋体 Std L" panose="02020300000000000000" pitchFamily="18" charset="-122"/>
                <a:sym typeface="+mn-ea"/>
              </a:rPr>
              <a:t>游猎的情况，故又称为“猎碣”。石鼓文笔法圆劲挺拔，结构方正谨严，排列整齐，</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气韵淳厚</a:t>
            </a:r>
            <a:r>
              <a:rPr lang="zh-CN" altLang="en-US" dirty="0">
                <a:solidFill>
                  <a:srgbClr val="221E1F"/>
                </a:solidFill>
                <a:latin typeface="Adobe 宋体 Std L" panose="02020300000000000000" pitchFamily="18" charset="-122"/>
                <a:ea typeface="Adobe 宋体 Std L" panose="02020300000000000000" pitchFamily="18" charset="-122"/>
                <a:sym typeface="+mn-ea"/>
              </a:rPr>
              <a:t>，既保存了金文中繁复的痕迹，又带有装饰性，在书法上已初具小篆的基本特征。甲骨文</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、金文</a:t>
            </a:r>
            <a:r>
              <a:rPr lang="zh-CN" altLang="en-US" dirty="0">
                <a:solidFill>
                  <a:srgbClr val="221E1F"/>
                </a:solidFill>
                <a:latin typeface="Adobe 宋体 Std L" panose="02020300000000000000" pitchFamily="18" charset="-122"/>
                <a:ea typeface="Adobe 宋体 Std L" panose="02020300000000000000" pitchFamily="18" charset="-122"/>
                <a:sym typeface="+mn-ea"/>
              </a:rPr>
              <a:t>、石鼓文和春秋战国时通行于各国的文字统属于大篆。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综上所述，先秦为中国文字、书体的创始期。这一历史时期，汉字从仰韶文化期的陶器符号，经历了甲骨文、金文等阶段，演变发展到战国石鼓文已经成熟，书法艺术也逐步</a:t>
            </a:r>
            <a:r>
              <a:rPr lang="zh-CN" altLang="en-US" dirty="0">
                <a:solidFill>
                  <a:srgbClr val="221E1F"/>
                </a:solidFill>
                <a:latin typeface="Adobe 宋体 Std L" panose="02020300000000000000" pitchFamily="18" charset="-122"/>
                <a:ea typeface="Adobe 宋体 Std L" panose="02020300000000000000" pitchFamily="18" charset="-122"/>
                <a:sym typeface="+mn-ea"/>
              </a:rPr>
              <a:t>形成</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a:t>
            </a:r>
            <a:endParaRPr lang="zh-CN" altLang="en-US" dirty="0" smtClean="0">
              <a:solidFill>
                <a:srgbClr val="221E1F"/>
              </a:solidFill>
              <a:latin typeface="Adobe 宋体 Std L" panose="02020300000000000000" pitchFamily="18" charset="-122"/>
              <a:ea typeface="Adobe 宋体 Std L" panose="02020300000000000000"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2125" y="202824"/>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二、笔画分明</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82125" y="679878"/>
            <a:ext cx="11054246" cy="133882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钢笔楷书的每一个笔画的起笔和收笔都要交代清楚，工整规范，干净利落，不能潦草</a:t>
            </a:r>
            <a:r>
              <a:rPr lang="zh-CN" altLang="en-US" dirty="0" smtClean="0">
                <a:solidFill>
                  <a:srgbClr val="221E1F"/>
                </a:solidFill>
                <a:latin typeface="Adobe 宋体 Std L" panose="02020300000000000000" pitchFamily="18" charset="-122"/>
                <a:ea typeface="Adobe 宋体 Std L" panose="02020300000000000000" pitchFamily="18" charset="-122"/>
              </a:rPr>
              <a:t>、粘连</a:t>
            </a:r>
            <a:r>
              <a:rPr lang="zh-CN" altLang="en-US" dirty="0">
                <a:solidFill>
                  <a:srgbClr val="221E1F"/>
                </a:solidFill>
                <a:latin typeface="Adobe 宋体 Std L" panose="02020300000000000000" pitchFamily="18" charset="-122"/>
                <a:ea typeface="Adobe 宋体 Std L" panose="02020300000000000000" pitchFamily="18" charset="-122"/>
              </a:rPr>
              <a:t>。但是笔画与笔画之间又要有内在的呼应关系，使笔画达到：既起收有序、笔笔分明</a:t>
            </a:r>
            <a:r>
              <a:rPr lang="zh-CN" altLang="en-US" dirty="0" smtClean="0">
                <a:solidFill>
                  <a:srgbClr val="221E1F"/>
                </a:solidFill>
                <a:latin typeface="Adobe 宋体 Std L" panose="02020300000000000000" pitchFamily="18" charset="-122"/>
                <a:ea typeface="Adobe 宋体 Std L" panose="02020300000000000000" pitchFamily="18" charset="-122"/>
              </a:rPr>
              <a:t>、坚实</a:t>
            </a:r>
            <a:r>
              <a:rPr lang="zh-CN" altLang="en-US" dirty="0">
                <a:solidFill>
                  <a:srgbClr val="221E1F"/>
                </a:solidFill>
                <a:latin typeface="Adobe 宋体 Std L" panose="02020300000000000000" pitchFamily="18" charset="-122"/>
                <a:ea typeface="Adobe 宋体 Std L" panose="02020300000000000000" pitchFamily="18" charset="-122"/>
              </a:rPr>
              <a:t>有力，又停而不断、直而不僵、弯而不弱、流畅自然。</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7" name="文本框 1"/>
          <p:cNvSpPr txBox="1"/>
          <p:nvPr/>
        </p:nvSpPr>
        <p:spPr>
          <a:xfrm>
            <a:off x="682125" y="440888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一、笔画的特点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8" name="文本框 2"/>
          <p:cNvSpPr txBox="1"/>
          <p:nvPr/>
        </p:nvSpPr>
        <p:spPr>
          <a:xfrm>
            <a:off x="682125" y="4885937"/>
            <a:ext cx="11106756" cy="133882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汉字是由笔画组成的，笔画是构成汉字的最小结构单位。钢笔楷书的笔画以单线条为</a:t>
            </a:r>
            <a:r>
              <a:rPr lang="zh-CN" altLang="en-US" dirty="0" smtClean="0">
                <a:solidFill>
                  <a:srgbClr val="221E1F"/>
                </a:solidFill>
                <a:latin typeface="Adobe 宋体 Std L" panose="02020300000000000000" pitchFamily="18" charset="-122"/>
                <a:ea typeface="Adobe 宋体 Std L" panose="02020300000000000000" pitchFamily="18" charset="-122"/>
              </a:rPr>
              <a:t>其表现</a:t>
            </a:r>
            <a:r>
              <a:rPr lang="zh-CN" altLang="en-US" dirty="0">
                <a:solidFill>
                  <a:srgbClr val="221E1F"/>
                </a:solidFill>
                <a:latin typeface="Adobe 宋体 Std L" panose="02020300000000000000" pitchFamily="18" charset="-122"/>
                <a:ea typeface="Adobe 宋体 Std L" panose="02020300000000000000" pitchFamily="18" charset="-122"/>
              </a:rPr>
              <a:t>形式。汉字结构千变万化，不同的笔画表现的线条形态不同，同一种笔画在不同字的</a:t>
            </a:r>
            <a:r>
              <a:rPr lang="zh-CN" altLang="en-US" dirty="0" smtClean="0">
                <a:solidFill>
                  <a:srgbClr val="221E1F"/>
                </a:solidFill>
                <a:latin typeface="Adobe 宋体 Std L" panose="02020300000000000000" pitchFamily="18" charset="-122"/>
                <a:ea typeface="Adobe 宋体 Std L" panose="02020300000000000000" pitchFamily="18" charset="-122"/>
              </a:rPr>
              <a:t>结构</a:t>
            </a:r>
            <a:r>
              <a:rPr lang="zh-CN" altLang="en-US" dirty="0">
                <a:solidFill>
                  <a:srgbClr val="221E1F"/>
                </a:solidFill>
                <a:latin typeface="Adobe 宋体 Std L" panose="02020300000000000000" pitchFamily="18" charset="-122"/>
                <a:ea typeface="Adobe 宋体 Std L" panose="02020300000000000000" pitchFamily="18" charset="-122"/>
              </a:rPr>
              <a:t>中又表现为不同形态的线条。概括起来，主要有以下特点。</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9" name="文本框 2"/>
          <p:cNvSpPr txBox="1"/>
          <p:nvPr/>
        </p:nvSpPr>
        <p:spPr>
          <a:xfrm>
            <a:off x="734635" y="3544907"/>
            <a:ext cx="11054246" cy="692497"/>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第二节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钢笔</a:t>
            </a:r>
            <a:r>
              <a:rPr lang="zh-CN" altLang="en-US" sz="2600" b="1" dirty="0">
                <a:solidFill>
                  <a:srgbClr val="C00000"/>
                </a:solidFill>
                <a:latin typeface="Adobe 宋体 Std L" panose="02020300000000000000" pitchFamily="18" charset="-122"/>
                <a:ea typeface="Adobe 宋体 Std L" panose="02020300000000000000" pitchFamily="18" charset="-122"/>
              </a:rPr>
              <a:t>楷书笔画书写要领</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8" name="文本框 1"/>
          <p:cNvSpPr txBox="1"/>
          <p:nvPr/>
        </p:nvSpPr>
        <p:spPr>
          <a:xfrm>
            <a:off x="682125" y="203092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三、结构方整</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9" name="文本框 2"/>
          <p:cNvSpPr txBox="1"/>
          <p:nvPr/>
        </p:nvSpPr>
        <p:spPr>
          <a:xfrm>
            <a:off x="682125" y="2507981"/>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钢笔楷书在结构上强调笔画和部首均衡分布、重心平稳、比例适当、字形端正、合乎规范</a:t>
            </a:r>
            <a:r>
              <a:rPr lang="zh-CN" altLang="en-US" dirty="0" smtClean="0">
                <a:solidFill>
                  <a:srgbClr val="221E1F"/>
                </a:solidFill>
                <a:latin typeface="Adobe 宋体 Std L" panose="02020300000000000000" pitchFamily="18" charset="-122"/>
                <a:ea typeface="Adobe 宋体 Std L" panose="02020300000000000000" pitchFamily="18" charset="-122"/>
              </a:rPr>
              <a:t>。字</a:t>
            </a:r>
            <a:r>
              <a:rPr lang="zh-CN" altLang="en-US" dirty="0">
                <a:solidFill>
                  <a:srgbClr val="221E1F"/>
                </a:solidFill>
                <a:latin typeface="Adobe 宋体 Std L" panose="02020300000000000000" pitchFamily="18" charset="-122"/>
                <a:ea typeface="Adobe 宋体 Std L" panose="02020300000000000000" pitchFamily="18" charset="-122"/>
              </a:rPr>
              <a:t>与字排列在一起时要大小匀称、行款整齐。虽然也有形态上的参差变化，但从总体上看</a:t>
            </a:r>
            <a:r>
              <a:rPr lang="zh-CN" altLang="en-US" dirty="0" smtClean="0">
                <a:solidFill>
                  <a:srgbClr val="221E1F"/>
                </a:solidFill>
                <a:latin typeface="Adobe 宋体 Std L" panose="02020300000000000000" pitchFamily="18" charset="-122"/>
                <a:ea typeface="Adobe 宋体 Std L" panose="02020300000000000000" pitchFamily="18" charset="-122"/>
              </a:rPr>
              <a:t>仍是</a:t>
            </a:r>
            <a:r>
              <a:rPr lang="zh-CN" altLang="en-US" dirty="0">
                <a:solidFill>
                  <a:srgbClr val="221E1F"/>
                </a:solidFill>
                <a:latin typeface="Adobe 宋体 Std L" panose="02020300000000000000" pitchFamily="18" charset="-122"/>
                <a:ea typeface="Adobe 宋体 Std L" panose="02020300000000000000" pitchFamily="18" charset="-122"/>
              </a:rPr>
              <a:t>工整的。</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2125" y="157364"/>
            <a:ext cx="11054246" cy="2169825"/>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1</a:t>
            </a:r>
            <a:r>
              <a:rPr lang="zh-CN" altLang="en-US" dirty="0" smtClean="0">
                <a:solidFill>
                  <a:srgbClr val="221E1F"/>
                </a:solidFill>
                <a:latin typeface="Adobe 宋体 Std L" panose="02020300000000000000" pitchFamily="18" charset="-122"/>
                <a:ea typeface="Adobe 宋体 Std L" panose="02020300000000000000" pitchFamily="18" charset="-122"/>
              </a:rPr>
              <a:t>）直与弯。</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2</a:t>
            </a:r>
            <a:r>
              <a:rPr lang="zh-CN" altLang="en-US" dirty="0" smtClean="0">
                <a:solidFill>
                  <a:srgbClr val="221E1F"/>
                </a:solidFill>
                <a:latin typeface="Adobe 宋体 Std L" panose="02020300000000000000" pitchFamily="18" charset="-122"/>
                <a:ea typeface="Adobe 宋体 Std L" panose="02020300000000000000" pitchFamily="18" charset="-122"/>
              </a:rPr>
              <a:t>）弯与折。</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3</a:t>
            </a:r>
            <a:r>
              <a:rPr lang="zh-CN" altLang="en-US" dirty="0" smtClean="0">
                <a:solidFill>
                  <a:srgbClr val="221E1F"/>
                </a:solidFill>
                <a:latin typeface="Adobe 宋体 Std L" panose="02020300000000000000" pitchFamily="18" charset="-122"/>
                <a:ea typeface="Adobe 宋体 Std L" panose="02020300000000000000" pitchFamily="18" charset="-122"/>
              </a:rPr>
              <a:t>）长与</a:t>
            </a:r>
            <a:r>
              <a:rPr lang="zh-CN" altLang="en-US" dirty="0">
                <a:solidFill>
                  <a:srgbClr val="221E1F"/>
                </a:solidFill>
                <a:latin typeface="Adobe 宋体 Std L" panose="02020300000000000000" pitchFamily="18" charset="-122"/>
                <a:ea typeface="Adobe 宋体 Std L" panose="02020300000000000000" pitchFamily="18" charset="-122"/>
              </a:rPr>
              <a:t>短</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）粗与细</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）斜与正。</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17" name="文本框 1"/>
          <p:cNvSpPr txBox="1"/>
          <p:nvPr/>
        </p:nvSpPr>
        <p:spPr>
          <a:xfrm>
            <a:off x="682125" y="232718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二、笔画的书写要领</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8" name="文本框 2"/>
          <p:cNvSpPr txBox="1"/>
          <p:nvPr/>
        </p:nvSpPr>
        <p:spPr>
          <a:xfrm>
            <a:off x="682125" y="2804243"/>
            <a:ext cx="1110675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学习楷书，首先要从练习笔画开始，笔画书写好与坏，直接影响到字的结构效果。</a:t>
            </a:r>
            <a:r>
              <a:rPr lang="zh-CN" altLang="en-US" dirty="0" smtClean="0">
                <a:solidFill>
                  <a:srgbClr val="221E1F"/>
                </a:solidFill>
                <a:latin typeface="Adobe 宋体 Std L" panose="02020300000000000000" pitchFamily="18" charset="-122"/>
                <a:ea typeface="Adobe 宋体 Std L" panose="02020300000000000000" pitchFamily="18" charset="-122"/>
              </a:rPr>
              <a:t>笔画好比</a:t>
            </a:r>
            <a:r>
              <a:rPr lang="zh-CN" altLang="en-US" dirty="0">
                <a:solidFill>
                  <a:srgbClr val="221E1F"/>
                </a:solidFill>
                <a:latin typeface="Adobe 宋体 Std L" panose="02020300000000000000" pitchFamily="18" charset="-122"/>
                <a:ea typeface="Adobe 宋体 Std L" panose="02020300000000000000" pitchFamily="18" charset="-122"/>
              </a:rPr>
              <a:t>零件，结构好比装配，笔画写得笔笔过硬，装配成字，就容易做到个个合格。钢笔</a:t>
            </a:r>
            <a:r>
              <a:rPr lang="zh-CN" altLang="en-US" dirty="0" smtClean="0">
                <a:solidFill>
                  <a:srgbClr val="221E1F"/>
                </a:solidFill>
                <a:latin typeface="Adobe 宋体 Std L" panose="02020300000000000000" pitchFamily="18" charset="-122"/>
                <a:ea typeface="Adobe 宋体 Std L" panose="02020300000000000000" pitchFamily="18" charset="-122"/>
              </a:rPr>
              <a:t>楷书的</a:t>
            </a:r>
            <a:r>
              <a:rPr lang="zh-CN" altLang="en-US" dirty="0">
                <a:solidFill>
                  <a:srgbClr val="221E1F"/>
                </a:solidFill>
                <a:latin typeface="Adobe 宋体 Std L" panose="02020300000000000000" pitchFamily="18" charset="-122"/>
                <a:ea typeface="Adobe 宋体 Std L" panose="02020300000000000000" pitchFamily="18" charset="-122"/>
              </a:rPr>
              <a:t>笔画书写的要求，主要可概括为三个字，这就是“写、挺、准”。写横的基本要领：重下笔</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轻</a:t>
            </a:r>
            <a:r>
              <a:rPr lang="zh-CN" altLang="en-US" dirty="0">
                <a:solidFill>
                  <a:srgbClr val="221E1F"/>
                </a:solidFill>
                <a:latin typeface="Adobe 宋体 Std L" panose="02020300000000000000" pitchFamily="18" charset="-122"/>
                <a:ea typeface="Adobe 宋体 Std L" panose="02020300000000000000" pitchFamily="18" charset="-122"/>
              </a:rPr>
              <a:t>行笔</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重收笔。其他笔画也离不开这条运笔路线，只是用力部位和形态不同而已。横</a:t>
            </a:r>
            <a:r>
              <a:rPr lang="zh-CN" altLang="en-US" dirty="0" smtClean="0">
                <a:solidFill>
                  <a:srgbClr val="221E1F"/>
                </a:solidFill>
                <a:latin typeface="Adobe 宋体 Std L" panose="02020300000000000000" pitchFamily="18" charset="-122"/>
                <a:ea typeface="Adobe 宋体 Std L" panose="02020300000000000000" pitchFamily="18" charset="-122"/>
              </a:rPr>
              <a:t>画运笔</a:t>
            </a:r>
            <a:r>
              <a:rPr lang="zh-CN" altLang="en-US" dirty="0">
                <a:solidFill>
                  <a:srgbClr val="221E1F"/>
                </a:solidFill>
                <a:latin typeface="Adobe 宋体 Std L" panose="02020300000000000000" pitchFamily="18" charset="-122"/>
                <a:ea typeface="Adobe 宋体 Std L" panose="02020300000000000000" pitchFamily="18" charset="-122"/>
              </a:rPr>
              <a:t>路线，如图</a:t>
            </a:r>
            <a:r>
              <a:rPr lang="en-US" altLang="zh-CN" dirty="0">
                <a:solidFill>
                  <a:srgbClr val="221E1F"/>
                </a:solidFill>
                <a:latin typeface="Adobe 宋体 Std L" panose="02020300000000000000" pitchFamily="18" charset="-122"/>
                <a:ea typeface="Adobe 宋体 Std L" panose="02020300000000000000" pitchFamily="18" charset="-122"/>
              </a:rPr>
              <a:t>8-1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378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80497" y="4515352"/>
            <a:ext cx="2868531" cy="2160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2125" y="242904"/>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书写笔画时，是写，还是平拖平划，笔画表现出的效果是不同的。如表</a:t>
            </a:r>
            <a:r>
              <a:rPr lang="en-US" altLang="zh-CN" dirty="0">
                <a:solidFill>
                  <a:srgbClr val="221E1F"/>
                </a:solidFill>
                <a:latin typeface="Adobe 宋体 Std L" panose="02020300000000000000" pitchFamily="18" charset="-122"/>
                <a:ea typeface="Adobe 宋体 Std L" panose="02020300000000000000" pitchFamily="18" charset="-122"/>
              </a:rPr>
              <a:t>8-1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pic>
        <p:nvPicPr>
          <p:cNvPr id="389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06709" y="833024"/>
            <a:ext cx="5559723" cy="1853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2"/>
          <p:cNvSpPr txBox="1"/>
          <p:nvPr/>
        </p:nvSpPr>
        <p:spPr>
          <a:xfrm>
            <a:off x="682125" y="2913533"/>
            <a:ext cx="1105424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挺，就是要将笔画写得挺拔、刚劲、有力。体现笔画“挺”有两个主要因素：一是</a:t>
            </a:r>
            <a:r>
              <a:rPr lang="zh-CN" altLang="en-US" dirty="0" smtClean="0">
                <a:solidFill>
                  <a:srgbClr val="221E1F"/>
                </a:solidFill>
                <a:latin typeface="Adobe 宋体 Std L" panose="02020300000000000000" pitchFamily="18" charset="-122"/>
                <a:ea typeface="Adobe 宋体 Std L" panose="02020300000000000000" pitchFamily="18" charset="-122"/>
              </a:rPr>
              <a:t>带有横</a:t>
            </a:r>
            <a:r>
              <a:rPr lang="zh-CN" altLang="en-US" dirty="0">
                <a:solidFill>
                  <a:srgbClr val="221E1F"/>
                </a:solidFill>
                <a:latin typeface="Adobe 宋体 Std L" panose="02020300000000000000" pitchFamily="18" charset="-122"/>
                <a:ea typeface="Adobe 宋体 Std L" panose="02020300000000000000" pitchFamily="18" charset="-122"/>
              </a:rPr>
              <a:t>或竖的笔画要直，笔画不能上下或左右颤抖，做到直如线；二是带有弯的笔画不能出现</a:t>
            </a:r>
            <a:r>
              <a:rPr lang="zh-CN" altLang="en-US" dirty="0" smtClean="0">
                <a:solidFill>
                  <a:srgbClr val="221E1F"/>
                </a:solidFill>
                <a:latin typeface="Adobe 宋体 Std L" panose="02020300000000000000" pitchFamily="18" charset="-122"/>
                <a:ea typeface="Adobe 宋体 Std L" panose="02020300000000000000" pitchFamily="18" charset="-122"/>
              </a:rPr>
              <a:t>折弯</a:t>
            </a:r>
            <a:r>
              <a:rPr lang="zh-CN" altLang="en-US" dirty="0">
                <a:solidFill>
                  <a:srgbClr val="221E1F"/>
                </a:solidFill>
                <a:latin typeface="Adobe 宋体 Std L" panose="02020300000000000000" pitchFamily="18" charset="-122"/>
                <a:ea typeface="Adobe 宋体 Std L" panose="02020300000000000000" pitchFamily="18" charset="-122"/>
              </a:rPr>
              <a:t>，应圆转自如，做到弯如弓，如表</a:t>
            </a:r>
            <a:r>
              <a:rPr lang="en-US" altLang="zh-CN" dirty="0">
                <a:solidFill>
                  <a:srgbClr val="221E1F"/>
                </a:solidFill>
                <a:latin typeface="Adobe 宋体 Std L" panose="02020300000000000000" pitchFamily="18" charset="-122"/>
                <a:ea typeface="Adobe 宋体 Std L" panose="02020300000000000000" pitchFamily="18" charset="-122"/>
              </a:rPr>
              <a:t>8-2</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pic>
        <p:nvPicPr>
          <p:cNvPr id="389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6709" y="4428404"/>
            <a:ext cx="5605077" cy="1840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2125" y="242904"/>
            <a:ext cx="1105424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准，就是每写一个笔画之前要看准下笔的位置，这主要指在临摹字帖过程中，一要看</a:t>
            </a:r>
            <a:r>
              <a:rPr lang="zh-CN" altLang="en-US" dirty="0" smtClean="0">
                <a:solidFill>
                  <a:srgbClr val="221E1F"/>
                </a:solidFill>
                <a:latin typeface="Adobe 宋体 Std L" panose="02020300000000000000" pitchFamily="18" charset="-122"/>
                <a:ea typeface="Adobe 宋体 Std L" panose="02020300000000000000" pitchFamily="18" charset="-122"/>
              </a:rPr>
              <a:t>准字帖</a:t>
            </a:r>
            <a:r>
              <a:rPr lang="zh-CN" altLang="en-US" dirty="0">
                <a:solidFill>
                  <a:srgbClr val="221E1F"/>
                </a:solidFill>
                <a:latin typeface="Adobe 宋体 Std L" panose="02020300000000000000" pitchFamily="18" charset="-122"/>
                <a:ea typeface="Adobe 宋体 Std L" panose="02020300000000000000" pitchFamily="18" charset="-122"/>
              </a:rPr>
              <a:t>上字的画在格子中的位置，二要看准笔画的形态，同一种笔画在不同字的结构当中或</a:t>
            </a:r>
            <a:r>
              <a:rPr lang="zh-CN" altLang="en-US" dirty="0" smtClean="0">
                <a:solidFill>
                  <a:srgbClr val="221E1F"/>
                </a:solidFill>
                <a:latin typeface="Adobe 宋体 Std L" panose="02020300000000000000" pitchFamily="18" charset="-122"/>
                <a:ea typeface="Adobe 宋体 Std L" panose="02020300000000000000" pitchFamily="18" charset="-122"/>
              </a:rPr>
              <a:t>在同</a:t>
            </a:r>
            <a:r>
              <a:rPr lang="zh-CN" altLang="en-US" dirty="0">
                <a:solidFill>
                  <a:srgbClr val="221E1F"/>
                </a:solidFill>
                <a:latin typeface="Adobe 宋体 Std L" panose="02020300000000000000" pitchFamily="18" charset="-122"/>
                <a:ea typeface="Adobe 宋体 Std L" panose="02020300000000000000" pitchFamily="18" charset="-122"/>
              </a:rPr>
              <a:t>一个字的不同部位有长、短、横势、竖势、斜势等不同的表现形态，应看准、写准；三</a:t>
            </a:r>
            <a:r>
              <a:rPr lang="zh-CN" altLang="en-US" dirty="0" smtClean="0">
                <a:solidFill>
                  <a:srgbClr val="221E1F"/>
                </a:solidFill>
                <a:latin typeface="Adobe 宋体 Std L" panose="02020300000000000000" pitchFamily="18" charset="-122"/>
                <a:ea typeface="Adobe 宋体 Std L" panose="02020300000000000000" pitchFamily="18" charset="-122"/>
              </a:rPr>
              <a:t>要看</a:t>
            </a:r>
            <a:r>
              <a:rPr lang="zh-CN" altLang="en-US" dirty="0">
                <a:solidFill>
                  <a:srgbClr val="221E1F"/>
                </a:solidFill>
                <a:latin typeface="Adobe 宋体 Std L" panose="02020300000000000000" pitchFamily="18" charset="-122"/>
                <a:ea typeface="Adobe 宋体 Std L" panose="02020300000000000000" pitchFamily="18" charset="-122"/>
              </a:rPr>
              <a:t>准笔画的粗细，是重下笔还是轻下笔，收笔是顿笔还是出尖，要看准、写准。做到位置准确</a:t>
            </a:r>
            <a:r>
              <a:rPr lang="zh-CN" altLang="en-US" dirty="0" smtClean="0">
                <a:solidFill>
                  <a:srgbClr val="221E1F"/>
                </a:solidFill>
                <a:latin typeface="Adobe 宋体 Std L" panose="02020300000000000000" pitchFamily="18" charset="-122"/>
                <a:ea typeface="Adobe 宋体 Std L" panose="02020300000000000000" pitchFamily="18" charset="-122"/>
              </a:rPr>
              <a:t>、长短</a:t>
            </a:r>
            <a:r>
              <a:rPr lang="zh-CN" altLang="en-US" dirty="0">
                <a:solidFill>
                  <a:srgbClr val="221E1F"/>
                </a:solidFill>
                <a:latin typeface="Adobe 宋体 Std L" panose="02020300000000000000" pitchFamily="18" charset="-122"/>
                <a:ea typeface="Adobe 宋体 Std L" panose="02020300000000000000" pitchFamily="18" charset="-122"/>
              </a:rPr>
              <a:t>适宜、粗细恰当。如表</a:t>
            </a:r>
            <a:r>
              <a:rPr lang="en-US" altLang="zh-CN" dirty="0">
                <a:solidFill>
                  <a:srgbClr val="221E1F"/>
                </a:solidFill>
                <a:latin typeface="Adobe 宋体 Std L" panose="02020300000000000000" pitchFamily="18" charset="-122"/>
                <a:ea typeface="Adobe 宋体 Std L" panose="02020300000000000000" pitchFamily="18" charset="-122"/>
              </a:rPr>
              <a:t>8-3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pic>
        <p:nvPicPr>
          <p:cNvPr id="399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06708" y="2244299"/>
            <a:ext cx="5605078" cy="1862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6179330" cy="804725"/>
            <a:chOff x="251900" y="195486"/>
            <a:chExt cx="4496569" cy="585582"/>
          </a:xfrm>
        </p:grpSpPr>
        <p:sp>
          <p:nvSpPr>
            <p:cNvPr id="7" name="矩形 6"/>
            <p:cNvSpPr/>
            <p:nvPr/>
          </p:nvSpPr>
          <p:spPr>
            <a:xfrm>
              <a:off x="1331640" y="255120"/>
              <a:ext cx="3416829"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a:solidFill>
                    <a:schemeClr val="accent1">
                      <a:lumMod val="75000"/>
                    </a:schemeClr>
                  </a:solidFill>
                  <a:cs typeface="+mn-ea"/>
                  <a:sym typeface="+mn-lt"/>
                </a:rPr>
                <a:t>9</a:t>
              </a:r>
              <a:r>
                <a:rPr lang="zh-CN" altLang="en-US" sz="2800" b="1" kern="0" dirty="0" smtClean="0">
                  <a:solidFill>
                    <a:schemeClr val="accent1">
                      <a:lumMod val="75000"/>
                    </a:schemeClr>
                  </a:solidFill>
                  <a:cs typeface="+mn-ea"/>
                  <a:sym typeface="+mn-lt"/>
                </a:rPr>
                <a:t>章  钢笔楷书的基本笔画</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15" name="文本框 2"/>
          <p:cNvSpPr txBox="1"/>
          <p:nvPr/>
        </p:nvSpPr>
        <p:spPr>
          <a:xfrm>
            <a:off x="734635" y="3419216"/>
            <a:ext cx="11054246" cy="1754326"/>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点画是汉字基本笔画的基础，其在一个字中就如同人的眼睛一样重要，是一个字的</a:t>
            </a:r>
            <a:r>
              <a:rPr lang="zh-CN" altLang="en-US" dirty="0" smtClean="0">
                <a:solidFill>
                  <a:srgbClr val="221E1F"/>
                </a:solidFill>
                <a:latin typeface="Adobe 宋体 Std L" panose="02020300000000000000" pitchFamily="18" charset="-122"/>
                <a:ea typeface="Adobe 宋体 Std L" panose="02020300000000000000" pitchFamily="18" charset="-122"/>
              </a:rPr>
              <a:t>精神体现</a:t>
            </a:r>
            <a:r>
              <a:rPr lang="zh-CN" altLang="en-US" dirty="0">
                <a:solidFill>
                  <a:srgbClr val="221E1F"/>
                </a:solidFill>
                <a:latin typeface="Adobe 宋体 Std L" panose="02020300000000000000" pitchFamily="18" charset="-122"/>
                <a:ea typeface="Adobe 宋体 Std L" panose="02020300000000000000" pitchFamily="18" charset="-122"/>
              </a:rPr>
              <a:t>。点画有右点、左点和长点之分。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）右点，轻下笔，由轻到重向右下行笔，稍按后即收笔，不能重描，一次成画。</a:t>
            </a:r>
            <a:r>
              <a:rPr lang="zh-CN" altLang="en-US" dirty="0" smtClean="0">
                <a:solidFill>
                  <a:srgbClr val="221E1F"/>
                </a:solidFill>
                <a:latin typeface="Adobe 宋体 Std L" panose="02020300000000000000" pitchFamily="18" charset="-122"/>
                <a:ea typeface="Adobe 宋体 Std L" panose="02020300000000000000" pitchFamily="18" charset="-122"/>
              </a:rPr>
              <a:t>写点</a:t>
            </a:r>
            <a:r>
              <a:rPr lang="zh-CN" altLang="en-US" dirty="0">
                <a:solidFill>
                  <a:srgbClr val="221E1F"/>
                </a:solidFill>
                <a:latin typeface="Adobe 宋体 Std L" panose="02020300000000000000" pitchFamily="18" charset="-122"/>
                <a:ea typeface="Adobe 宋体 Std L" panose="02020300000000000000" pitchFamily="18" charset="-122"/>
              </a:rPr>
              <a:t>关键要有行笔过程，万不可笔尖一着纸就收笔，如表</a:t>
            </a:r>
            <a:r>
              <a:rPr lang="en-US" altLang="zh-CN" dirty="0">
                <a:solidFill>
                  <a:srgbClr val="221E1F"/>
                </a:solidFill>
                <a:latin typeface="Adobe 宋体 Std L" panose="02020300000000000000" pitchFamily="18" charset="-122"/>
                <a:ea typeface="Adobe 宋体 Std L" panose="02020300000000000000" pitchFamily="18" charset="-122"/>
              </a:rPr>
              <a:t>9-1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6" name="文本框 2"/>
          <p:cNvSpPr txBox="1"/>
          <p:nvPr/>
        </p:nvSpPr>
        <p:spPr>
          <a:xfrm>
            <a:off x="734635" y="2736138"/>
            <a:ext cx="11054246" cy="692497"/>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第一节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点</a:t>
            </a:r>
            <a:r>
              <a:rPr lang="zh-CN" altLang="en-US" sz="2600" b="1" dirty="0">
                <a:solidFill>
                  <a:srgbClr val="C00000"/>
                </a:solidFill>
                <a:latin typeface="Adobe 宋体 Std L" panose="02020300000000000000" pitchFamily="18" charset="-122"/>
                <a:ea typeface="Adobe 宋体 Std L" panose="02020300000000000000" pitchFamily="18" charset="-122"/>
              </a:rPr>
              <a:t>的类別及写法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9" name="文本框 2"/>
          <p:cNvSpPr txBox="1"/>
          <p:nvPr/>
        </p:nvSpPr>
        <p:spPr>
          <a:xfrm>
            <a:off x="734635" y="1310418"/>
            <a:ext cx="1105424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学习了正确的书写姿势和执笔方法，掌握了一般的运笔方法和运笔技能、技巧后，</a:t>
            </a:r>
            <a:r>
              <a:rPr lang="zh-CN" altLang="en-US" dirty="0" smtClean="0">
                <a:solidFill>
                  <a:srgbClr val="221E1F"/>
                </a:solidFill>
                <a:latin typeface="Adobe 宋体 Std L" panose="02020300000000000000" pitchFamily="18" charset="-122"/>
                <a:ea typeface="Adobe 宋体 Std L" panose="02020300000000000000" pitchFamily="18" charset="-122"/>
              </a:rPr>
              <a:t>就要开始</a:t>
            </a:r>
            <a:r>
              <a:rPr lang="zh-CN" altLang="en-US" dirty="0">
                <a:solidFill>
                  <a:srgbClr val="221E1F"/>
                </a:solidFill>
                <a:latin typeface="Adobe 宋体 Std L" panose="02020300000000000000" pitchFamily="18" charset="-122"/>
                <a:ea typeface="Adobe 宋体 Std L" panose="02020300000000000000" pitchFamily="18" charset="-122"/>
              </a:rPr>
              <a:t>练习书写各种形式的笔画。</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楷书的笔画种类较多，主要有点、横、竖、撇、捺、折、钩、提八种。</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409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18865" y="5173542"/>
            <a:ext cx="4485785" cy="168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2125" y="64815"/>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）左点，写法基本同右点，但行笔方向往下略向左偏一些，收笔时要顿笔，如表</a:t>
            </a:r>
            <a:r>
              <a:rPr lang="en-US" altLang="zh-CN" dirty="0" smtClean="0">
                <a:solidFill>
                  <a:srgbClr val="221E1F"/>
                </a:solidFill>
                <a:latin typeface="Adobe 宋体 Std L" panose="02020300000000000000" pitchFamily="18" charset="-122"/>
                <a:ea typeface="Adobe 宋体 Std L" panose="02020300000000000000" pitchFamily="18" charset="-122"/>
              </a:rPr>
              <a:t>9-2</a:t>
            </a:r>
            <a:r>
              <a:rPr lang="zh-CN" altLang="en-US" dirty="0" smtClean="0">
                <a:solidFill>
                  <a:srgbClr val="221E1F"/>
                </a:solidFill>
                <a:latin typeface="Adobe 宋体 Std L" panose="02020300000000000000" pitchFamily="18" charset="-122"/>
                <a:ea typeface="Adobe 宋体 Std L" panose="02020300000000000000" pitchFamily="18" charset="-122"/>
              </a:rPr>
              <a:t>所</a:t>
            </a:r>
            <a:r>
              <a:rPr lang="zh-CN" altLang="en-US" dirty="0">
                <a:solidFill>
                  <a:srgbClr val="221E1F"/>
                </a:solidFill>
                <a:latin typeface="Adobe 宋体 Std L" panose="02020300000000000000" pitchFamily="18" charset="-122"/>
                <a:ea typeface="Adobe 宋体 Std L" panose="02020300000000000000" pitchFamily="18" charset="-122"/>
              </a:rPr>
              <a:t>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pic>
        <p:nvPicPr>
          <p:cNvPr id="419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61334" y="601999"/>
            <a:ext cx="4695827" cy="1788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2"/>
          <p:cNvSpPr txBox="1"/>
          <p:nvPr/>
        </p:nvSpPr>
        <p:spPr>
          <a:xfrm>
            <a:off x="682125" y="2496404"/>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）长点，是在右点的基础上变长，行笔应慢一些，如表</a:t>
            </a:r>
            <a:r>
              <a:rPr lang="en-US" altLang="zh-CN" dirty="0">
                <a:solidFill>
                  <a:srgbClr val="221E1F"/>
                </a:solidFill>
                <a:latin typeface="Adobe 宋体 Std L" panose="02020300000000000000" pitchFamily="18" charset="-122"/>
                <a:ea typeface="Adobe 宋体 Std L" panose="02020300000000000000" pitchFamily="18" charset="-122"/>
              </a:rPr>
              <a:t>9-3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pic>
        <p:nvPicPr>
          <p:cNvPr id="419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1334" y="2961018"/>
            <a:ext cx="4695827" cy="1726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2"/>
          <p:cNvSpPr txBox="1"/>
          <p:nvPr/>
        </p:nvSpPr>
        <p:spPr>
          <a:xfrm>
            <a:off x="682125" y="6000750"/>
            <a:ext cx="1110675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横画要写平稳，因为横在一个字中起平衡作用，横不平，则字不稳。横有长、短两种写法。</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708380" y="5161740"/>
            <a:ext cx="11054246" cy="692497"/>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第二节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横</a:t>
            </a:r>
            <a:r>
              <a:rPr lang="zh-CN" altLang="en-US" sz="2600" b="1" dirty="0">
                <a:solidFill>
                  <a:srgbClr val="C00000"/>
                </a:solidFill>
                <a:latin typeface="Adobe 宋体 Std L" panose="02020300000000000000" pitchFamily="18" charset="-122"/>
                <a:ea typeface="Adobe 宋体 Std L" panose="02020300000000000000" pitchFamily="18" charset="-122"/>
              </a:rPr>
              <a:t>的类别及写法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2125" y="334906"/>
            <a:ext cx="1105424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）长横的写法是下笔稍重，行笔向右较轻，收笔略向右按一下，整个笔画呈左低右高</a:t>
            </a:r>
            <a:r>
              <a:rPr lang="zh-CN" altLang="en-US" dirty="0" smtClean="0">
                <a:solidFill>
                  <a:srgbClr val="221E1F"/>
                </a:solidFill>
                <a:latin typeface="Adobe 宋体 Std L" panose="02020300000000000000" pitchFamily="18" charset="-122"/>
                <a:ea typeface="Adobe 宋体 Std L" panose="02020300000000000000" pitchFamily="18" charset="-122"/>
              </a:rPr>
              <a:t>、向下</a:t>
            </a:r>
            <a:r>
              <a:rPr lang="zh-CN" altLang="en-US" dirty="0">
                <a:solidFill>
                  <a:srgbClr val="221E1F"/>
                </a:solidFill>
                <a:latin typeface="Adobe 宋体 Std L" panose="02020300000000000000" pitchFamily="18" charset="-122"/>
                <a:ea typeface="Adobe 宋体 Std L" panose="02020300000000000000" pitchFamily="18" charset="-122"/>
              </a:rPr>
              <a:t>俯势的形态。由于人的视觉错觉，横画不能写成水平，而应写成左低右高，收笔时稍</a:t>
            </a:r>
            <a:r>
              <a:rPr lang="zh-CN" altLang="en-US" dirty="0" smtClean="0">
                <a:solidFill>
                  <a:srgbClr val="221E1F"/>
                </a:solidFill>
                <a:latin typeface="Adobe 宋体 Std L" panose="02020300000000000000" pitchFamily="18" charset="-122"/>
                <a:ea typeface="Adobe 宋体 Std L" panose="02020300000000000000" pitchFamily="18" charset="-122"/>
              </a:rPr>
              <a:t>按一</a:t>
            </a:r>
            <a:r>
              <a:rPr lang="zh-CN" altLang="en-US" dirty="0">
                <a:solidFill>
                  <a:srgbClr val="221E1F"/>
                </a:solidFill>
                <a:latin typeface="Adobe 宋体 Std L" panose="02020300000000000000" pitchFamily="18" charset="-122"/>
                <a:ea typeface="Adobe 宋体 Std L" panose="02020300000000000000" pitchFamily="18" charset="-122"/>
              </a:rPr>
              <a:t>下笔，使笔画变重些，这样看起来才显得平稳。所以，人们常说的“横平竖直”，不是</a:t>
            </a:r>
            <a:r>
              <a:rPr lang="zh-CN" altLang="en-US" dirty="0" smtClean="0">
                <a:solidFill>
                  <a:srgbClr val="221E1F"/>
                </a:solidFill>
                <a:latin typeface="Adobe 宋体 Std L" panose="02020300000000000000" pitchFamily="18" charset="-122"/>
                <a:ea typeface="Adobe 宋体 Std L" panose="02020300000000000000" pitchFamily="18" charset="-122"/>
              </a:rPr>
              <a:t>指横</a:t>
            </a:r>
            <a:r>
              <a:rPr lang="zh-CN" altLang="en-US" dirty="0">
                <a:solidFill>
                  <a:srgbClr val="221E1F"/>
                </a:solidFill>
                <a:latin typeface="Adobe 宋体 Std L" panose="02020300000000000000" pitchFamily="18" charset="-122"/>
                <a:ea typeface="Adobe 宋体 Std L" panose="02020300000000000000" pitchFamily="18" charset="-122"/>
              </a:rPr>
              <a:t>水平书写，而是要求看上去平稳的意思，如表</a:t>
            </a:r>
            <a:r>
              <a:rPr lang="en-US" altLang="zh-CN" dirty="0">
                <a:solidFill>
                  <a:srgbClr val="221E1F"/>
                </a:solidFill>
                <a:latin typeface="Adobe 宋体 Std L" panose="02020300000000000000" pitchFamily="18" charset="-122"/>
                <a:ea typeface="Adobe 宋体 Std L" panose="02020300000000000000" pitchFamily="18" charset="-122"/>
              </a:rPr>
              <a:t>9-4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5" name="文本框 2"/>
          <p:cNvSpPr txBox="1"/>
          <p:nvPr/>
        </p:nvSpPr>
        <p:spPr>
          <a:xfrm>
            <a:off x="682125" y="4086108"/>
            <a:ext cx="1105424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）短横的写法是，轻下笔，由轻到重向右行笔，大约写到长横的一半时停笔即收</a:t>
            </a:r>
            <a:r>
              <a:rPr lang="zh-CN" altLang="en-US" dirty="0" smtClean="0">
                <a:solidFill>
                  <a:srgbClr val="221E1F"/>
                </a:solidFill>
                <a:latin typeface="Adobe 宋体 Std L" panose="02020300000000000000" pitchFamily="18" charset="-122"/>
                <a:ea typeface="Adobe 宋体 Std L" panose="02020300000000000000" pitchFamily="18" charset="-122"/>
              </a:rPr>
              <a:t>，笔画</a:t>
            </a:r>
            <a:r>
              <a:rPr lang="zh-CN" altLang="en-US" dirty="0">
                <a:solidFill>
                  <a:srgbClr val="221E1F"/>
                </a:solidFill>
                <a:latin typeface="Adobe 宋体 Std L" panose="02020300000000000000" pitchFamily="18" charset="-122"/>
                <a:ea typeface="Adobe 宋体 Std L" panose="02020300000000000000" pitchFamily="18" charset="-122"/>
              </a:rPr>
              <a:t>稍向右上仰，如表</a:t>
            </a:r>
            <a:r>
              <a:rPr lang="en-US" altLang="zh-CN" dirty="0">
                <a:solidFill>
                  <a:srgbClr val="221E1F"/>
                </a:solidFill>
                <a:latin typeface="Adobe 宋体 Std L" panose="02020300000000000000" pitchFamily="18" charset="-122"/>
                <a:ea typeface="Adobe 宋体 Std L" panose="02020300000000000000" pitchFamily="18" charset="-122"/>
              </a:rPr>
              <a:t>9-5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pic>
        <p:nvPicPr>
          <p:cNvPr id="430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61334" y="2068286"/>
            <a:ext cx="4811250" cy="1763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1334" y="4966221"/>
            <a:ext cx="4811250" cy="1775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p:nvPr/>
        </p:nvSpPr>
        <p:spPr>
          <a:xfrm>
            <a:off x="682125" y="1007836"/>
            <a:ext cx="1110675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竖画要写垂直，因为竖画在一个字中往往起着关键的支撑作用，竖不垂直，则字不正</a:t>
            </a:r>
            <a:r>
              <a:rPr lang="zh-CN" altLang="en-US" dirty="0" smtClean="0">
                <a:solidFill>
                  <a:srgbClr val="221E1F"/>
                </a:solidFill>
                <a:latin typeface="Adobe 宋体 Std L" panose="02020300000000000000" pitchFamily="18" charset="-122"/>
                <a:ea typeface="Adobe 宋体 Std L" panose="02020300000000000000" pitchFamily="18" charset="-122"/>
              </a:rPr>
              <a:t>。竖</a:t>
            </a:r>
            <a:r>
              <a:rPr lang="zh-CN" altLang="en-US" dirty="0">
                <a:solidFill>
                  <a:srgbClr val="221E1F"/>
                </a:solidFill>
                <a:latin typeface="Adobe 宋体 Std L" panose="02020300000000000000" pitchFamily="18" charset="-122"/>
                <a:ea typeface="Adobe 宋体 Std L" panose="02020300000000000000" pitchFamily="18" charset="-122"/>
              </a:rPr>
              <a:t>有垂露、悬针和短竖之分。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垂露竖的写法，下笔稍重，行笔垂直向下较轻，收笔稍重，如表</a:t>
            </a:r>
            <a:r>
              <a:rPr lang="en-US" altLang="zh-CN" dirty="0">
                <a:solidFill>
                  <a:srgbClr val="221E1F"/>
                </a:solidFill>
                <a:latin typeface="Adobe 宋体 Std L" panose="02020300000000000000" pitchFamily="18" charset="-122"/>
                <a:ea typeface="Adobe 宋体 Std L" panose="02020300000000000000" pitchFamily="18" charset="-122"/>
              </a:rPr>
              <a:t>9-6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708380" y="168826"/>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第三</a:t>
            </a:r>
            <a:r>
              <a:rPr lang="zh-CN" altLang="en-US" sz="2600" b="1" dirty="0" smtClean="0">
                <a:solidFill>
                  <a:srgbClr val="C00000"/>
                </a:solidFill>
                <a:latin typeface="Adobe 宋体 Std L" panose="02020300000000000000" pitchFamily="18" charset="-122"/>
                <a:ea typeface="Adobe 宋体 Std L" panose="02020300000000000000" pitchFamily="18" charset="-122"/>
              </a:rPr>
              <a:t>节     </a:t>
            </a:r>
            <a:r>
              <a:rPr lang="zh-CN" altLang="en-US" sz="2600" b="1" dirty="0">
                <a:solidFill>
                  <a:srgbClr val="C00000"/>
                </a:solidFill>
                <a:latin typeface="Adobe 宋体 Std L" panose="02020300000000000000" pitchFamily="18" charset="-122"/>
                <a:ea typeface="Adobe 宋体 Std L" panose="02020300000000000000" pitchFamily="18" charset="-122"/>
              </a:rPr>
              <a:t>竖的类别及写法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pic>
        <p:nvPicPr>
          <p:cNvPr id="440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36104" y="2439081"/>
            <a:ext cx="4398798" cy="152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文本框 2"/>
          <p:cNvSpPr txBox="1"/>
          <p:nvPr/>
        </p:nvSpPr>
        <p:spPr>
          <a:xfrm>
            <a:off x="682125" y="4012293"/>
            <a:ext cx="1110675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）悬针竖的起笔、行笔同垂露，只是收笔时由重到轻，出锋收笔，笔画出尖，如表</a:t>
            </a:r>
            <a:r>
              <a:rPr lang="en-US" altLang="zh-CN" dirty="0" smtClean="0">
                <a:solidFill>
                  <a:srgbClr val="221E1F"/>
                </a:solidFill>
                <a:latin typeface="Adobe 宋体 Std L" panose="02020300000000000000" pitchFamily="18" charset="-122"/>
                <a:ea typeface="Adobe 宋体 Std L" panose="02020300000000000000" pitchFamily="18" charset="-122"/>
              </a:rPr>
              <a:t>9-7</a:t>
            </a:r>
            <a:r>
              <a:rPr lang="zh-CN" altLang="en-US" dirty="0" smtClean="0">
                <a:solidFill>
                  <a:srgbClr val="221E1F"/>
                </a:solidFill>
                <a:latin typeface="Adobe 宋体 Std L" panose="02020300000000000000" pitchFamily="18" charset="-122"/>
                <a:ea typeface="Adobe 宋体 Std L" panose="02020300000000000000" pitchFamily="18" charset="-122"/>
              </a:rPr>
              <a:t>所</a:t>
            </a:r>
            <a:r>
              <a:rPr lang="zh-CN" altLang="en-US" dirty="0">
                <a:solidFill>
                  <a:srgbClr val="221E1F"/>
                </a:solidFill>
                <a:latin typeface="Adobe 宋体 Std L" panose="02020300000000000000" pitchFamily="18" charset="-122"/>
                <a:ea typeface="Adobe 宋体 Std L" panose="02020300000000000000" pitchFamily="18" charset="-122"/>
              </a:rPr>
              <a:t>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440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0527" y="4655003"/>
            <a:ext cx="4149952" cy="1506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p:nvPr/>
        </p:nvSpPr>
        <p:spPr>
          <a:xfrm>
            <a:off x="682125" y="355522"/>
            <a:ext cx="1110675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）短竖，写法同垂露竖，只是笔画较短，短竖要写得短粗有力，如表</a:t>
            </a:r>
            <a:r>
              <a:rPr lang="en-US" altLang="zh-CN" dirty="0">
                <a:solidFill>
                  <a:srgbClr val="221E1F"/>
                </a:solidFill>
                <a:latin typeface="Adobe 宋体 Std L" panose="02020300000000000000" pitchFamily="18" charset="-122"/>
                <a:ea typeface="Adobe 宋体 Std L" panose="02020300000000000000" pitchFamily="18" charset="-122"/>
              </a:rPr>
              <a:t>9-8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9" name="文本框 2"/>
          <p:cNvSpPr txBox="1"/>
          <p:nvPr/>
        </p:nvSpPr>
        <p:spPr>
          <a:xfrm>
            <a:off x="708380" y="2782226"/>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第四</a:t>
            </a:r>
            <a:r>
              <a:rPr lang="zh-CN" altLang="en-US" sz="2600" b="1" dirty="0" smtClean="0">
                <a:solidFill>
                  <a:srgbClr val="C00000"/>
                </a:solidFill>
                <a:latin typeface="Adobe 宋体 Std L" panose="02020300000000000000" pitchFamily="18" charset="-122"/>
                <a:ea typeface="Adobe 宋体 Std L" panose="02020300000000000000" pitchFamily="18" charset="-122"/>
              </a:rPr>
              <a:t>节     </a:t>
            </a:r>
            <a:r>
              <a:rPr lang="zh-CN" altLang="en-US" sz="2600" b="1" dirty="0">
                <a:solidFill>
                  <a:srgbClr val="C00000"/>
                </a:solidFill>
                <a:latin typeface="Adobe 宋体 Std L" panose="02020300000000000000" pitchFamily="18" charset="-122"/>
                <a:ea typeface="Adobe 宋体 Std L" panose="02020300000000000000" pitchFamily="18" charset="-122"/>
              </a:rPr>
              <a:t>撇的类別及写法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682125" y="3592208"/>
            <a:ext cx="1110675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撇画在一个字中很有装饰性，如能写得自然舒展，会增加字的美感，有时还与捺画</a:t>
            </a:r>
            <a:r>
              <a:rPr lang="zh-CN" altLang="en-US" dirty="0" smtClean="0">
                <a:solidFill>
                  <a:srgbClr val="221E1F"/>
                </a:solidFill>
                <a:latin typeface="Adobe 宋体 Std L" panose="02020300000000000000" pitchFamily="18" charset="-122"/>
                <a:ea typeface="Adobe 宋体 Std L" panose="02020300000000000000" pitchFamily="18" charset="-122"/>
              </a:rPr>
              <a:t>相对称</a:t>
            </a:r>
            <a:r>
              <a:rPr lang="zh-CN" altLang="en-US" dirty="0">
                <a:solidFill>
                  <a:srgbClr val="221E1F"/>
                </a:solidFill>
                <a:latin typeface="Adobe 宋体 Std L" panose="02020300000000000000" pitchFamily="18" charset="-122"/>
                <a:ea typeface="Adobe 宋体 Std L" panose="02020300000000000000" pitchFamily="18" charset="-122"/>
              </a:rPr>
              <a:t>起着平衡和稳定重心的作用。撇有斜撇、竖撇、短撇之分。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）斜撇，下笔稍重，由重到轻向左下行笔，收笔时出尖，如表</a:t>
            </a:r>
            <a:r>
              <a:rPr lang="en-US" altLang="zh-CN" dirty="0">
                <a:solidFill>
                  <a:srgbClr val="221E1F"/>
                </a:solidFill>
                <a:latin typeface="Adobe 宋体 Std L" panose="02020300000000000000" pitchFamily="18" charset="-122"/>
                <a:ea typeface="Adobe 宋体 Std L" panose="02020300000000000000" pitchFamily="18" charset="-122"/>
              </a:rPr>
              <a:t>9-9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450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49978" y="892706"/>
            <a:ext cx="3971050" cy="1429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5744" y="4887819"/>
            <a:ext cx="4199517" cy="1542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p:nvPr/>
        </p:nvSpPr>
        <p:spPr>
          <a:xfrm>
            <a:off x="1627192" y="355522"/>
            <a:ext cx="9216618" cy="92333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）竖撇，下笔稍重，由重到轻向下行笔，行至撇的长度三分之二处，向左下撇出</a:t>
            </a:r>
            <a:r>
              <a:rPr lang="zh-CN" altLang="en-US" dirty="0" smtClean="0">
                <a:solidFill>
                  <a:srgbClr val="221E1F"/>
                </a:solidFill>
                <a:latin typeface="Adobe 宋体 Std L" panose="02020300000000000000" pitchFamily="18" charset="-122"/>
                <a:ea typeface="Adobe 宋体 Std L" panose="02020300000000000000" pitchFamily="18" charset="-122"/>
              </a:rPr>
              <a:t>，收</a:t>
            </a:r>
            <a:r>
              <a:rPr lang="zh-CN" altLang="en-US" dirty="0">
                <a:solidFill>
                  <a:srgbClr val="221E1F"/>
                </a:solidFill>
                <a:latin typeface="Adobe 宋体 Std L" panose="02020300000000000000" pitchFamily="18" charset="-122"/>
                <a:ea typeface="Adobe 宋体 Std L" panose="02020300000000000000" pitchFamily="18" charset="-122"/>
              </a:rPr>
              <a:t>笔时出尖，如表</a:t>
            </a:r>
            <a:r>
              <a:rPr lang="en-US" altLang="zh-CN" dirty="0">
                <a:solidFill>
                  <a:srgbClr val="221E1F"/>
                </a:solidFill>
                <a:latin typeface="Adobe 宋体 Std L" panose="02020300000000000000" pitchFamily="18" charset="-122"/>
                <a:ea typeface="Adobe 宋体 Std L" panose="02020300000000000000" pitchFamily="18" charset="-122"/>
              </a:rPr>
              <a:t>9-10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1770698" y="3022389"/>
            <a:ext cx="9216617" cy="133882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）短撇，写法同斜撇，只是笔画较短。短撇在字头出现时，笔画形态较平</a:t>
            </a:r>
            <a:r>
              <a:rPr lang="zh-CN" altLang="en-US" dirty="0" smtClean="0">
                <a:solidFill>
                  <a:srgbClr val="221E1F"/>
                </a:solidFill>
                <a:latin typeface="Adobe 宋体 Std L" panose="02020300000000000000" pitchFamily="18" charset="-122"/>
                <a:ea typeface="Adobe 宋体 Std L" panose="02020300000000000000" pitchFamily="18" charset="-122"/>
              </a:rPr>
              <a:t>，如“千”</a:t>
            </a:r>
            <a:r>
              <a:rPr lang="zh-CN" altLang="en-US" dirty="0">
                <a:solidFill>
                  <a:srgbClr val="221E1F"/>
                </a:solidFill>
                <a:latin typeface="Adobe 宋体 Std L" panose="02020300000000000000" pitchFamily="18" charset="-122"/>
                <a:ea typeface="Adobe 宋体 Std L" panose="02020300000000000000" pitchFamily="18" charset="-122"/>
              </a:rPr>
              <a:t>“反”“禾”“后”“丢”等字；短撇在字的左上部位出现时，笔画形态较斜，如</a:t>
            </a:r>
            <a:r>
              <a:rPr lang="zh-CN" altLang="en-US" dirty="0" smtClean="0">
                <a:solidFill>
                  <a:srgbClr val="221E1F"/>
                </a:solidFill>
                <a:latin typeface="Adobe 宋体 Std L" panose="02020300000000000000" pitchFamily="18" charset="-122"/>
                <a:ea typeface="Adobe 宋体 Std L" panose="02020300000000000000" pitchFamily="18" charset="-122"/>
              </a:rPr>
              <a:t>“生”“禾”“失”“朱”等字，如表</a:t>
            </a:r>
            <a:r>
              <a:rPr lang="en-US" altLang="zh-CN" dirty="0" smtClean="0">
                <a:solidFill>
                  <a:srgbClr val="221E1F"/>
                </a:solidFill>
                <a:latin typeface="Adobe 宋体 Std L" panose="02020300000000000000" pitchFamily="18" charset="-122"/>
                <a:ea typeface="Adobe 宋体 Std L" panose="02020300000000000000" pitchFamily="18" charset="-122"/>
              </a:rPr>
              <a:t>9-11 </a:t>
            </a:r>
            <a:r>
              <a:rPr lang="zh-CN" altLang="en-US" dirty="0" smtClean="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460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61020" y="1166691"/>
            <a:ext cx="3948963" cy="1445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1020" y="4496253"/>
            <a:ext cx="3948963" cy="153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7252970" y="563245"/>
            <a:ext cx="3429000" cy="4566920"/>
          </a:xfrm>
          <a:prstGeom prst="rect">
            <a:avLst/>
          </a:prstGeom>
        </p:spPr>
      </p:pic>
      <p:sp>
        <p:nvSpPr>
          <p:cNvPr id="7" name="文本框 6"/>
          <p:cNvSpPr txBox="1"/>
          <p:nvPr/>
        </p:nvSpPr>
        <p:spPr>
          <a:xfrm>
            <a:off x="7632065" y="5638165"/>
            <a:ext cx="2306320" cy="368300"/>
          </a:xfrm>
          <a:prstGeom prst="rect">
            <a:avLst/>
          </a:prstGeom>
          <a:noFill/>
        </p:spPr>
        <p:txBody>
          <a:bodyPr wrap="square" rtlCol="0" anchor="t">
            <a:spAutoFit/>
          </a:bodyPr>
          <a:p>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图</a:t>
            </a:r>
            <a:r>
              <a:rPr lang="en-US" altLang="zh-CN" dirty="0">
                <a:solidFill>
                  <a:srgbClr val="FF0000"/>
                </a:solidFill>
                <a:latin typeface="思源黑体旧字形 Normal" panose="020B0400000000000000" pitchFamily="34" charset="-128"/>
                <a:ea typeface="思源黑体旧字形 Normal" panose="020B0400000000000000" pitchFamily="34" charset="-128"/>
                <a:sym typeface="+mn-ea"/>
              </a:rPr>
              <a:t>1-4  </a:t>
            </a:r>
            <a:r>
              <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rPr>
              <a:t>小篆</a:t>
            </a:r>
            <a:endParaRPr lang="zh-CN" altLang="en-US" dirty="0">
              <a:solidFill>
                <a:srgbClr val="FF0000"/>
              </a:solidFill>
              <a:latin typeface="思源黑体旧字形 Normal" panose="020B0400000000000000" pitchFamily="34" charset="-128"/>
              <a:ea typeface="思源黑体旧字形 Normal" panose="020B0400000000000000" pitchFamily="34" charset="-128"/>
              <a:sym typeface="+mn-ea"/>
            </a:endParaRPr>
          </a:p>
        </p:txBody>
      </p:sp>
      <p:sp>
        <p:nvSpPr>
          <p:cNvPr id="9" name="文本框 8"/>
          <p:cNvSpPr txBox="1"/>
          <p:nvPr/>
        </p:nvSpPr>
        <p:spPr>
          <a:xfrm>
            <a:off x="305435" y="0"/>
            <a:ext cx="6096000" cy="6739255"/>
          </a:xfrm>
          <a:prstGeom prst="rect">
            <a:avLst/>
          </a:prstGeom>
          <a:noFill/>
        </p:spPr>
        <p:txBody>
          <a:bodyPr wrap="square" rtlCol="0" anchor="t">
            <a:spAutoFit/>
          </a:bodyPr>
          <a:p>
            <a:pPr indent="457200">
              <a:lnSpc>
                <a:spcPct val="150000"/>
              </a:lnSpc>
            </a:pPr>
            <a:r>
              <a:rPr lang="zh-CN" altLang="en-US" dirty="0">
                <a:solidFill>
                  <a:srgbClr val="FF0000"/>
                </a:solidFill>
                <a:latin typeface="华文中宋" panose="02010600040101010101" pitchFamily="2" charset="-122"/>
                <a:ea typeface="华文中宋" panose="02010600040101010101" pitchFamily="2" charset="-122"/>
                <a:sym typeface="+mn-ea"/>
              </a:rPr>
              <a:t>二、秦汉书法</a:t>
            </a:r>
            <a:endParaRPr lang="zh-CN" altLang="en-US" dirty="0">
              <a:solidFill>
                <a:srgbClr val="FF0000"/>
              </a:solidFill>
              <a:latin typeface="华文中宋" panose="02010600040101010101" pitchFamily="2" charset="-122"/>
              <a:ea typeface="华文中宋" panose="02010600040101010101" pitchFamily="2" charset="-122"/>
              <a:sym typeface="+mn-ea"/>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sym typeface="+mn-ea"/>
              </a:rPr>
              <a:t>秦国为了巩固其统治，实行“书同文”的政策，进行文字改革。把</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大篆化为</a:t>
            </a:r>
            <a:r>
              <a:rPr lang="zh-CN" altLang="en-US" dirty="0">
                <a:solidFill>
                  <a:srgbClr val="221E1F"/>
                </a:solidFill>
                <a:latin typeface="Adobe 宋体 Std L" panose="02020300000000000000" pitchFamily="18" charset="-122"/>
                <a:ea typeface="Adobe 宋体 Std L" panose="02020300000000000000" pitchFamily="18" charset="-122"/>
                <a:sym typeface="+mn-ea"/>
              </a:rPr>
              <a:t>小篆，作为全国通行的标准字体，后来又整理出更为简便的新字体隶书</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b="1" dirty="0" smtClean="0">
                <a:solidFill>
                  <a:srgbClr val="221E1F"/>
                </a:solidFill>
                <a:latin typeface="Adobe 宋体 Std L" panose="02020300000000000000" pitchFamily="18" charset="-122"/>
                <a:ea typeface="Adobe 宋体 Std L" panose="02020300000000000000" pitchFamily="18" charset="-122"/>
                <a:sym typeface="+mn-ea"/>
              </a:rPr>
              <a:t>（</a:t>
            </a:r>
            <a:r>
              <a:rPr lang="zh-CN" altLang="en-US" b="1" dirty="0">
                <a:solidFill>
                  <a:srgbClr val="221E1F"/>
                </a:solidFill>
                <a:latin typeface="Adobe 宋体 Std L" panose="02020300000000000000" pitchFamily="18" charset="-122"/>
                <a:ea typeface="Adobe 宋体 Std L" panose="02020300000000000000" pitchFamily="18" charset="-122"/>
                <a:sym typeface="+mn-ea"/>
              </a:rPr>
              <a:t>一）小篆</a:t>
            </a:r>
            <a:endParaRPr lang="zh-CN" altLang="en-US" b="1"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sym typeface="+mn-ea"/>
              </a:rPr>
              <a:t>公元前</a:t>
            </a:r>
            <a:r>
              <a:rPr lang="en-US" altLang="zh-CN" dirty="0">
                <a:solidFill>
                  <a:srgbClr val="221E1F"/>
                </a:solidFill>
                <a:latin typeface="Adobe 宋体 Std L" panose="02020300000000000000" pitchFamily="18" charset="-122"/>
                <a:ea typeface="Adobe 宋体 Std L" panose="02020300000000000000" pitchFamily="18" charset="-122"/>
                <a:sym typeface="+mn-ea"/>
              </a:rPr>
              <a:t>221 </a:t>
            </a:r>
            <a:r>
              <a:rPr lang="zh-CN" altLang="en-US" dirty="0">
                <a:solidFill>
                  <a:srgbClr val="221E1F"/>
                </a:solidFill>
                <a:latin typeface="Adobe 宋体 Std L" panose="02020300000000000000" pitchFamily="18" charset="-122"/>
                <a:ea typeface="Adobe 宋体 Std L" panose="02020300000000000000" pitchFamily="18" charset="-122"/>
                <a:sym typeface="+mn-ea"/>
              </a:rPr>
              <a:t>年，秦始皇吞并六国后，推行统一文字的政策，淘汰了</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通行于</a:t>
            </a:r>
            <a:r>
              <a:rPr lang="zh-CN" altLang="en-US" dirty="0">
                <a:solidFill>
                  <a:srgbClr val="221E1F"/>
                </a:solidFill>
                <a:latin typeface="Adobe 宋体 Std L" panose="02020300000000000000" pitchFamily="18" charset="-122"/>
                <a:ea typeface="Adobe 宋体 Std L" panose="02020300000000000000" pitchFamily="18" charset="-122"/>
                <a:sym typeface="+mn-ea"/>
              </a:rPr>
              <a:t>六国的异体字，定小篆为正体，将李斯作的</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仓颉篇</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、赵高作的</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爱</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历篇</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、胡敬作的</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博学篇</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定为当时的小篆范本。这对普及小篆起到了</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重要作用</a:t>
            </a:r>
            <a:r>
              <a:rPr lang="zh-CN" altLang="en-US" dirty="0">
                <a:solidFill>
                  <a:srgbClr val="221E1F"/>
                </a:solidFill>
                <a:latin typeface="Adobe 宋体 Std L" panose="02020300000000000000" pitchFamily="18" charset="-122"/>
                <a:ea typeface="Adobe 宋体 Std L" panose="02020300000000000000" pitchFamily="18" charset="-122"/>
                <a:sym typeface="+mn-ea"/>
              </a:rPr>
              <a:t>，是书法发展史上的一个飞跃，对以后书法的发展影响很大</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秦国</a:t>
            </a:r>
            <a:r>
              <a:rPr lang="zh-CN" altLang="en-US" dirty="0">
                <a:solidFill>
                  <a:srgbClr val="221E1F"/>
                </a:solidFill>
                <a:latin typeface="Adobe 宋体 Std L" panose="02020300000000000000" pitchFamily="18" charset="-122"/>
                <a:ea typeface="Adobe 宋体 Std L" panose="02020300000000000000" pitchFamily="18" charset="-122"/>
                <a:sym typeface="+mn-ea"/>
              </a:rPr>
              <a:t>小篆比大篆要简化、工整、规范，其点画粗细均匀，结构均衡对称，章法整齐划一</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，有</a:t>
            </a:r>
            <a:r>
              <a:rPr lang="zh-CN" altLang="en-US" dirty="0">
                <a:solidFill>
                  <a:srgbClr val="221E1F"/>
                </a:solidFill>
                <a:latin typeface="Adobe 宋体 Std L" panose="02020300000000000000" pitchFamily="18" charset="-122"/>
                <a:ea typeface="Adobe 宋体 Std L" panose="02020300000000000000" pitchFamily="18" charset="-122"/>
                <a:sym typeface="+mn-ea"/>
              </a:rPr>
              <a:t>柔中寓刚、爽朗俊健的美感。秦代把这种书体广泛应用于刻石颂德。存世的有</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琅邪台刻石</a:t>
            </a:r>
            <a:r>
              <a:rPr lang="en-US" altLang="zh-CN" dirty="0" smtClean="0">
                <a:solidFill>
                  <a:srgbClr val="221E1F"/>
                </a:solidFill>
                <a:latin typeface="Adobe 宋体 Std L" panose="02020300000000000000" pitchFamily="18" charset="-122"/>
                <a:ea typeface="Adobe 宋体 Std L" panose="02020300000000000000" pitchFamily="18" charset="-122"/>
                <a:sym typeface="+mn-ea"/>
              </a:rPr>
              <a:t>》</a:t>
            </a:r>
            <a:r>
              <a:rPr lang="zh-CN" altLang="en-US" dirty="0" smtClean="0">
                <a:solidFill>
                  <a:srgbClr val="221E1F"/>
                </a:solidFill>
                <a:latin typeface="Adobe 宋体 Std L" panose="02020300000000000000" pitchFamily="18" charset="-122"/>
                <a:ea typeface="Adobe 宋体 Std L" panose="02020300000000000000" pitchFamily="18" charset="-122"/>
                <a:sym typeface="+mn-ea"/>
              </a:rPr>
              <a:t>和</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泰山刻石</a:t>
            </a:r>
            <a:r>
              <a:rPr lang="en-US" altLang="zh-CN" dirty="0">
                <a:solidFill>
                  <a:srgbClr val="221E1F"/>
                </a:solidFill>
                <a:latin typeface="Adobe 宋体 Std L" panose="02020300000000000000" pitchFamily="18" charset="-122"/>
                <a:ea typeface="Adobe 宋体 Std L" panose="02020300000000000000" pitchFamily="18" charset="-122"/>
                <a:sym typeface="+mn-ea"/>
              </a:rPr>
              <a:t>》</a:t>
            </a:r>
            <a:r>
              <a:rPr lang="zh-CN" altLang="en-US" dirty="0">
                <a:solidFill>
                  <a:srgbClr val="221E1F"/>
                </a:solidFill>
                <a:latin typeface="Adobe 宋体 Std L" panose="02020300000000000000" pitchFamily="18" charset="-122"/>
                <a:ea typeface="Adobe 宋体 Std L" panose="02020300000000000000" pitchFamily="18" charset="-122"/>
                <a:sym typeface="+mn-ea"/>
              </a:rPr>
              <a:t>（见图</a:t>
            </a:r>
            <a:r>
              <a:rPr lang="en-US" altLang="zh-CN" dirty="0">
                <a:solidFill>
                  <a:srgbClr val="221E1F"/>
                </a:solidFill>
                <a:latin typeface="Adobe 宋体 Std L" panose="02020300000000000000" pitchFamily="18" charset="-122"/>
                <a:ea typeface="Adobe 宋体 Std L" panose="02020300000000000000" pitchFamily="18" charset="-122"/>
                <a:sym typeface="+mn-ea"/>
              </a:rPr>
              <a:t>1-2</a:t>
            </a:r>
            <a:r>
              <a:rPr lang="zh-CN" altLang="en-US" dirty="0">
                <a:solidFill>
                  <a:srgbClr val="221E1F"/>
                </a:solidFill>
                <a:latin typeface="Adobe 宋体 Std L" panose="02020300000000000000" pitchFamily="18" charset="-122"/>
                <a:ea typeface="Adobe 宋体 Std L" panose="02020300000000000000" pitchFamily="18" charset="-122"/>
                <a:sym typeface="+mn-ea"/>
              </a:rPr>
              <a:t>）残石等，可以代表秦代小篆的风格。</a:t>
            </a:r>
            <a:endParaRPr lang="zh-CN" altLang="en-US" dirty="0">
              <a:solidFill>
                <a:srgbClr val="221E1F"/>
              </a:solidFill>
              <a:latin typeface="Adobe 宋体 Std L" panose="02020300000000000000" pitchFamily="18" charset="-122"/>
              <a:ea typeface="Adobe 宋体 Std L" panose="02020300000000000000" pitchFamily="18" charset="-122"/>
              <a:sym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734635" y="46543"/>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第五节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捺</a:t>
            </a:r>
            <a:r>
              <a:rPr lang="zh-CN" altLang="en-US" sz="2600" b="1" dirty="0">
                <a:solidFill>
                  <a:srgbClr val="C00000"/>
                </a:solidFill>
                <a:latin typeface="Adobe 宋体 Std L" panose="02020300000000000000" pitchFamily="18" charset="-122"/>
                <a:ea typeface="Adobe 宋体 Std L" panose="02020300000000000000" pitchFamily="18" charset="-122"/>
              </a:rPr>
              <a:t>的类别及写法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708380" y="850887"/>
            <a:ext cx="1110675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捺画粗细分明，书写难度较大。捺有斜捺和平捺之分。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）斜捺，下笔较轻（轻落笔），向右下由轻到重行笔，行至捺脚处重按笔，然后</a:t>
            </a:r>
            <a:r>
              <a:rPr lang="zh-CN" altLang="en-US" dirty="0" smtClean="0">
                <a:solidFill>
                  <a:srgbClr val="221E1F"/>
                </a:solidFill>
                <a:latin typeface="Adobe 宋体 Std L" panose="02020300000000000000" pitchFamily="18" charset="-122"/>
                <a:ea typeface="Adobe 宋体 Std L" panose="02020300000000000000" pitchFamily="18" charset="-122"/>
              </a:rPr>
              <a:t>向右</a:t>
            </a:r>
            <a:r>
              <a:rPr lang="zh-CN" altLang="en-US" dirty="0">
                <a:solidFill>
                  <a:srgbClr val="221E1F"/>
                </a:solidFill>
                <a:latin typeface="Adobe 宋体 Std L" panose="02020300000000000000" pitchFamily="18" charset="-122"/>
                <a:ea typeface="Adobe 宋体 Std L" panose="02020300000000000000" pitchFamily="18" charset="-122"/>
              </a:rPr>
              <a:t>水平方向由重到轻提笔拖出，收笔要出尖，如表</a:t>
            </a:r>
            <a:r>
              <a:rPr lang="en-US" altLang="zh-CN" dirty="0">
                <a:solidFill>
                  <a:srgbClr val="221E1F"/>
                </a:solidFill>
                <a:latin typeface="Adobe 宋体 Std L" panose="02020300000000000000" pitchFamily="18" charset="-122"/>
                <a:ea typeface="Adobe 宋体 Std L" panose="02020300000000000000" pitchFamily="18" charset="-122"/>
              </a:rPr>
              <a:t>9-12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471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41128" y="2146498"/>
            <a:ext cx="4041259" cy="1525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2"/>
          <p:cNvSpPr txBox="1"/>
          <p:nvPr/>
        </p:nvSpPr>
        <p:spPr>
          <a:xfrm>
            <a:off x="708380" y="3681172"/>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）平捺，写法同斜捺，但下笔时先要写一小短横，然后再向右下（略平一些）方向行笔</a:t>
            </a:r>
            <a:r>
              <a:rPr lang="zh-CN" altLang="en-US" dirty="0" smtClean="0">
                <a:solidFill>
                  <a:srgbClr val="221E1F"/>
                </a:solidFill>
                <a:latin typeface="Adobe 宋体 Std L" panose="02020300000000000000" pitchFamily="18" charset="-122"/>
                <a:ea typeface="Adobe 宋体 Std L" panose="02020300000000000000" pitchFamily="18" charset="-122"/>
              </a:rPr>
              <a:t>，如</a:t>
            </a:r>
            <a:r>
              <a:rPr lang="zh-CN" altLang="en-US" dirty="0">
                <a:solidFill>
                  <a:srgbClr val="221E1F"/>
                </a:solidFill>
                <a:latin typeface="Adobe 宋体 Std L" panose="02020300000000000000" pitchFamily="18" charset="-122"/>
                <a:ea typeface="Adobe 宋体 Std L" panose="02020300000000000000" pitchFamily="18" charset="-122"/>
              </a:rPr>
              <a:t>表</a:t>
            </a:r>
            <a:r>
              <a:rPr lang="en-US" altLang="zh-CN" dirty="0">
                <a:solidFill>
                  <a:srgbClr val="221E1F"/>
                </a:solidFill>
                <a:latin typeface="Adobe 宋体 Std L" panose="02020300000000000000" pitchFamily="18" charset="-122"/>
                <a:ea typeface="Adobe 宋体 Std L" panose="02020300000000000000" pitchFamily="18" charset="-122"/>
              </a:rPr>
              <a:t>9-13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471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1128" y="4561285"/>
            <a:ext cx="4034924" cy="1551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734635" y="535800"/>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第六节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提</a:t>
            </a:r>
            <a:r>
              <a:rPr lang="zh-CN" altLang="en-US" sz="2600" b="1" dirty="0">
                <a:solidFill>
                  <a:srgbClr val="C00000"/>
                </a:solidFill>
                <a:latin typeface="Adobe 宋体 Std L" panose="02020300000000000000" pitchFamily="18" charset="-122"/>
                <a:ea typeface="Adobe 宋体 Std L" panose="02020300000000000000" pitchFamily="18" charset="-122"/>
              </a:rPr>
              <a:t>的写法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708380" y="1340144"/>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提画写法：下笔较重，由重到轻向右上行笔，收笔要出尖。提画在不同的字中角度和</a:t>
            </a:r>
            <a:r>
              <a:rPr lang="zh-CN" altLang="en-US" dirty="0" smtClean="0">
                <a:solidFill>
                  <a:srgbClr val="221E1F"/>
                </a:solidFill>
                <a:latin typeface="Adobe 宋体 Std L" panose="02020300000000000000" pitchFamily="18" charset="-122"/>
                <a:ea typeface="Adobe 宋体 Std L" panose="02020300000000000000" pitchFamily="18" charset="-122"/>
              </a:rPr>
              <a:t>长短</a:t>
            </a:r>
            <a:r>
              <a:rPr lang="zh-CN" altLang="en-US" dirty="0">
                <a:solidFill>
                  <a:srgbClr val="221E1F"/>
                </a:solidFill>
                <a:latin typeface="Adobe 宋体 Std L" panose="02020300000000000000" pitchFamily="18" charset="-122"/>
                <a:ea typeface="Adobe 宋体 Std L" panose="02020300000000000000" pitchFamily="18" charset="-122"/>
              </a:rPr>
              <a:t>略有不同，书写时应该注意区别，如表</a:t>
            </a:r>
            <a:r>
              <a:rPr lang="en-US" altLang="zh-CN" dirty="0">
                <a:solidFill>
                  <a:srgbClr val="221E1F"/>
                </a:solidFill>
                <a:latin typeface="Adobe 宋体 Std L" panose="02020300000000000000" pitchFamily="18" charset="-122"/>
                <a:ea typeface="Adobe 宋体 Std L" panose="02020300000000000000" pitchFamily="18" charset="-122"/>
              </a:rPr>
              <a:t>9-14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481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41128" y="2379914"/>
            <a:ext cx="3819718" cy="1404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2"/>
          <p:cNvSpPr txBox="1"/>
          <p:nvPr/>
        </p:nvSpPr>
        <p:spPr>
          <a:xfrm>
            <a:off x="734635" y="4357685"/>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第七节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折</a:t>
            </a:r>
            <a:r>
              <a:rPr lang="zh-CN" altLang="en-US" sz="2600" b="1" dirty="0">
                <a:solidFill>
                  <a:srgbClr val="C00000"/>
                </a:solidFill>
                <a:latin typeface="Adobe 宋体 Std L" panose="02020300000000000000" pitchFamily="18" charset="-122"/>
                <a:ea typeface="Adobe 宋体 Std L" panose="02020300000000000000" pitchFamily="18" charset="-122"/>
              </a:rPr>
              <a:t>的类别及写法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5162029"/>
            <a:ext cx="11106756"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折画是由两种或两种以上的单纯笔画组合成的转折笔画。书写时要做到折而不断，</a:t>
            </a:r>
            <a:r>
              <a:rPr lang="zh-CN" altLang="en-US" dirty="0" smtClean="0">
                <a:solidFill>
                  <a:srgbClr val="221E1F"/>
                </a:solidFill>
                <a:latin typeface="Adobe 宋体 Std L" panose="02020300000000000000" pitchFamily="18" charset="-122"/>
                <a:ea typeface="Adobe 宋体 Std L" panose="02020300000000000000" pitchFamily="18" charset="-122"/>
              </a:rPr>
              <a:t>形成的</a:t>
            </a:r>
            <a:r>
              <a:rPr lang="zh-CN" altLang="en-US" dirty="0">
                <a:solidFill>
                  <a:srgbClr val="221E1F"/>
                </a:solidFill>
                <a:latin typeface="Adobe 宋体 Std L" panose="02020300000000000000" pitchFamily="18" charset="-122"/>
                <a:ea typeface="Adobe 宋体 Std L" panose="02020300000000000000" pitchFamily="18" charset="-122"/>
              </a:rPr>
              <a:t>转角要劲挺刚健、圆实有力。折可分为：横折、竖折、横撇、撇折、撇点、竖弯、横折提</a:t>
            </a:r>
            <a:r>
              <a:rPr lang="zh-CN" altLang="en-US" dirty="0" smtClean="0">
                <a:solidFill>
                  <a:srgbClr val="221E1F"/>
                </a:solidFill>
                <a:latin typeface="Adobe 宋体 Std L" panose="02020300000000000000" pitchFamily="18" charset="-122"/>
                <a:ea typeface="Adobe 宋体 Std L" panose="02020300000000000000" pitchFamily="18" charset="-122"/>
              </a:rPr>
              <a:t>、横</a:t>
            </a:r>
            <a:r>
              <a:rPr lang="zh-CN" altLang="en-US" dirty="0">
                <a:solidFill>
                  <a:srgbClr val="221E1F"/>
                </a:solidFill>
                <a:latin typeface="Adobe 宋体 Std L" panose="02020300000000000000" pitchFamily="18" charset="-122"/>
                <a:ea typeface="Adobe 宋体 Std L" panose="02020300000000000000" pitchFamily="18" charset="-122"/>
              </a:rPr>
              <a:t>折折撇。</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08380" y="179002"/>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横折</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下笔从左到右写横，到折处稍顿笔再折笔向下。注意横要平，竖要直，折要一笔写成</a:t>
            </a:r>
            <a:r>
              <a:rPr lang="zh-CN" altLang="en-US" dirty="0" smtClean="0">
                <a:solidFill>
                  <a:srgbClr val="221E1F"/>
                </a:solidFill>
                <a:latin typeface="Adobe 宋体 Std L" panose="02020300000000000000" pitchFamily="18" charset="-122"/>
                <a:ea typeface="Adobe 宋体 Std L" panose="02020300000000000000" pitchFamily="18" charset="-122"/>
              </a:rPr>
              <a:t>中间</a:t>
            </a:r>
            <a:r>
              <a:rPr lang="zh-CN" altLang="en-US" dirty="0">
                <a:solidFill>
                  <a:srgbClr val="221E1F"/>
                </a:solidFill>
                <a:latin typeface="Adobe 宋体 Std L" panose="02020300000000000000" pitchFamily="18" charset="-122"/>
                <a:ea typeface="Adobe 宋体 Std L" panose="02020300000000000000" pitchFamily="18" charset="-122"/>
              </a:rPr>
              <a:t>不可间断。折处不能写成“尖角”，也不能顿笔过大，形成“两个角”，如表</a:t>
            </a:r>
            <a:r>
              <a:rPr lang="en-US" altLang="zh-CN" dirty="0">
                <a:solidFill>
                  <a:srgbClr val="221E1F"/>
                </a:solidFill>
                <a:latin typeface="Adobe 宋体 Std L" panose="02020300000000000000" pitchFamily="18" charset="-122"/>
                <a:ea typeface="Adobe 宋体 Std L" panose="02020300000000000000" pitchFamily="18" charset="-122"/>
              </a:rPr>
              <a:t>9-15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3347743"/>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竖折</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下笔写竖（有长、短之分），顿笔后向右写横，收笔较重。注意竖要直，横要平，一笔写成</a:t>
            </a:r>
            <a:r>
              <a:rPr lang="zh-CN" altLang="en-US" dirty="0" smtClean="0">
                <a:solidFill>
                  <a:srgbClr val="221E1F"/>
                </a:solidFill>
                <a:latin typeface="Adobe 宋体 Std L" panose="02020300000000000000" pitchFamily="18" charset="-122"/>
                <a:ea typeface="Adobe 宋体 Std L" panose="02020300000000000000" pitchFamily="18" charset="-122"/>
              </a:rPr>
              <a:t>，如</a:t>
            </a:r>
            <a:r>
              <a:rPr lang="zh-CN" altLang="en-US" dirty="0">
                <a:solidFill>
                  <a:srgbClr val="221E1F"/>
                </a:solidFill>
                <a:latin typeface="Adobe 宋体 Std L" panose="02020300000000000000" pitchFamily="18" charset="-122"/>
                <a:ea typeface="Adobe 宋体 Std L" panose="02020300000000000000" pitchFamily="18" charset="-122"/>
              </a:rPr>
              <a:t>表</a:t>
            </a:r>
            <a:r>
              <a:rPr lang="en-US" altLang="zh-CN" dirty="0">
                <a:solidFill>
                  <a:srgbClr val="221E1F"/>
                </a:solidFill>
                <a:latin typeface="Adobe 宋体 Std L" panose="02020300000000000000" pitchFamily="18" charset="-122"/>
                <a:ea typeface="Adobe 宋体 Std L" panose="02020300000000000000" pitchFamily="18" charset="-122"/>
              </a:rPr>
              <a:t>9-16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491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76794" y="1631497"/>
            <a:ext cx="4169927" cy="1561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6794" y="4643354"/>
            <a:ext cx="4044785" cy="1510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08380" y="614430"/>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横撇</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下笔写短横，略顿笔后向左下写撇。注意横要稍向上斜一点，撇要出尖，一笔写成，</a:t>
            </a:r>
            <a:r>
              <a:rPr lang="zh-CN" altLang="en-US" dirty="0" smtClean="0">
                <a:solidFill>
                  <a:srgbClr val="221E1F"/>
                </a:solidFill>
                <a:latin typeface="Adobe 宋体 Std L" panose="02020300000000000000" pitchFamily="18" charset="-122"/>
                <a:ea typeface="Adobe 宋体 Std L" panose="02020300000000000000" pitchFamily="18" charset="-122"/>
              </a:rPr>
              <a:t>如表</a:t>
            </a:r>
            <a:r>
              <a:rPr lang="en-US" altLang="zh-CN" dirty="0">
                <a:solidFill>
                  <a:srgbClr val="221E1F"/>
                </a:solidFill>
                <a:latin typeface="Adobe 宋体 Std L" panose="02020300000000000000" pitchFamily="18" charset="-122"/>
                <a:ea typeface="Adobe 宋体 Std L" panose="02020300000000000000" pitchFamily="18" charset="-122"/>
              </a:rPr>
              <a:t>9-17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3323543"/>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撇折</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下笔写短撇，撇出顿笔后折向右上写提，注意折处要顿笔，收笔要出尖，如表</a:t>
            </a:r>
            <a:r>
              <a:rPr lang="en-US" altLang="zh-CN" dirty="0">
                <a:solidFill>
                  <a:srgbClr val="221E1F"/>
                </a:solidFill>
                <a:latin typeface="Adobe 宋体 Std L" panose="02020300000000000000" pitchFamily="18" charset="-122"/>
                <a:ea typeface="Adobe 宋体 Std L" panose="02020300000000000000" pitchFamily="18" charset="-122"/>
              </a:rPr>
              <a:t>9-18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2399" y="1616302"/>
            <a:ext cx="3962401" cy="1503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398" y="4427537"/>
            <a:ext cx="3978773" cy="1566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08380" y="61443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撇点</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下笔写撇，不出尖顿笔后折向下写长点，收笔较重。注意上部撇和下部长点的角度要恰当</a:t>
            </a:r>
            <a:r>
              <a:rPr lang="zh-CN" altLang="en-US" dirty="0" smtClean="0">
                <a:solidFill>
                  <a:srgbClr val="221E1F"/>
                </a:solidFill>
                <a:latin typeface="Adobe 宋体 Std L" panose="02020300000000000000" pitchFamily="18" charset="-122"/>
                <a:ea typeface="Adobe 宋体 Std L" panose="02020300000000000000" pitchFamily="18" charset="-122"/>
              </a:rPr>
              <a:t>，如</a:t>
            </a:r>
            <a:r>
              <a:rPr lang="zh-CN" altLang="en-US" dirty="0">
                <a:solidFill>
                  <a:srgbClr val="221E1F"/>
                </a:solidFill>
                <a:latin typeface="Adobe 宋体 Std L" panose="02020300000000000000" pitchFamily="18" charset="-122"/>
                <a:ea typeface="Adobe 宋体 Std L" panose="02020300000000000000" pitchFamily="18" charset="-122"/>
              </a:rPr>
              <a:t>表</a:t>
            </a:r>
            <a:r>
              <a:rPr lang="en-US" altLang="zh-CN" dirty="0">
                <a:solidFill>
                  <a:srgbClr val="221E1F"/>
                </a:solidFill>
                <a:latin typeface="Adobe 宋体 Std L" panose="02020300000000000000" pitchFamily="18" charset="-122"/>
                <a:ea typeface="Adobe 宋体 Std L" panose="02020300000000000000" pitchFamily="18" charset="-122"/>
              </a:rPr>
              <a:t>9-19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3323543"/>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6. </a:t>
            </a:r>
            <a:r>
              <a:rPr lang="zh-CN" altLang="en-US" dirty="0">
                <a:solidFill>
                  <a:srgbClr val="221E1F"/>
                </a:solidFill>
                <a:latin typeface="Adobe 宋体 Std L" panose="02020300000000000000" pitchFamily="18" charset="-122"/>
                <a:ea typeface="Adobe 宋体 Std L" panose="02020300000000000000" pitchFamily="18" charset="-122"/>
              </a:rPr>
              <a:t>竖弯</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下笔写短竖，再圆转向右水平方向写短横，收笔稍重，如表</a:t>
            </a:r>
            <a:r>
              <a:rPr lang="en-US" altLang="zh-CN" dirty="0">
                <a:solidFill>
                  <a:srgbClr val="221E1F"/>
                </a:solidFill>
                <a:latin typeface="Adobe 宋体 Std L" panose="02020300000000000000" pitchFamily="18" charset="-122"/>
                <a:ea typeface="Adobe 宋体 Std L" panose="02020300000000000000" pitchFamily="18" charset="-122"/>
              </a:rPr>
              <a:t>9-20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12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43350" y="1621291"/>
            <a:ext cx="3856978" cy="148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9583" y="4369027"/>
            <a:ext cx="3730775" cy="1364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08380" y="614430"/>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7. </a:t>
            </a:r>
            <a:r>
              <a:rPr lang="zh-CN" altLang="en-US" dirty="0">
                <a:solidFill>
                  <a:srgbClr val="221E1F"/>
                </a:solidFill>
                <a:latin typeface="Adobe 宋体 Std L" panose="02020300000000000000" pitchFamily="18" charset="-122"/>
                <a:ea typeface="Adobe 宋体 Std L" panose="02020300000000000000" pitchFamily="18" charset="-122"/>
              </a:rPr>
              <a:t>横折提</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下笔写短横，顿笔折向下写竖，再顿笔向右上写斜提。注意提要短一些斜一些，要出尖</a:t>
            </a:r>
            <a:r>
              <a:rPr lang="zh-CN" altLang="en-US" dirty="0" smtClean="0">
                <a:solidFill>
                  <a:srgbClr val="221E1F"/>
                </a:solidFill>
                <a:latin typeface="Adobe 宋体 Std L" panose="02020300000000000000" pitchFamily="18" charset="-122"/>
                <a:ea typeface="Adobe 宋体 Std L" panose="02020300000000000000" pitchFamily="18" charset="-122"/>
              </a:rPr>
              <a:t>，如</a:t>
            </a:r>
            <a:r>
              <a:rPr lang="zh-CN" altLang="en-US" dirty="0">
                <a:solidFill>
                  <a:srgbClr val="221E1F"/>
                </a:solidFill>
                <a:latin typeface="Adobe 宋体 Std L" panose="02020300000000000000" pitchFamily="18" charset="-122"/>
                <a:ea typeface="Adobe 宋体 Std L" panose="02020300000000000000" pitchFamily="18" charset="-122"/>
              </a:rPr>
              <a:t>表</a:t>
            </a:r>
            <a:r>
              <a:rPr lang="en-US" altLang="zh-CN" dirty="0">
                <a:solidFill>
                  <a:srgbClr val="221E1F"/>
                </a:solidFill>
                <a:latin typeface="Adobe 宋体 Std L" panose="02020300000000000000" pitchFamily="18" charset="-122"/>
                <a:ea typeface="Adobe 宋体 Std L" panose="02020300000000000000" pitchFamily="18" charset="-122"/>
              </a:rPr>
              <a:t>9-21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3207429"/>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8. </a:t>
            </a:r>
            <a:r>
              <a:rPr lang="zh-CN" altLang="en-US" dirty="0">
                <a:solidFill>
                  <a:srgbClr val="221E1F"/>
                </a:solidFill>
                <a:latin typeface="Adobe 宋体 Std L" panose="02020300000000000000" pitchFamily="18" charset="-122"/>
                <a:ea typeface="Adobe 宋体 Std L" panose="02020300000000000000" pitchFamily="18" charset="-122"/>
              </a:rPr>
              <a:t>横折折撇</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下笔写短横，略顿笔折向左下写短撇，不出尖，不要太长，再折向右写一小短横，</a:t>
            </a:r>
            <a:r>
              <a:rPr lang="zh-CN" altLang="en-US" dirty="0" smtClean="0">
                <a:solidFill>
                  <a:srgbClr val="221E1F"/>
                </a:solidFill>
                <a:latin typeface="Adobe 宋体 Std L" panose="02020300000000000000" pitchFamily="18" charset="-122"/>
                <a:ea typeface="Adobe 宋体 Std L" panose="02020300000000000000" pitchFamily="18" charset="-122"/>
              </a:rPr>
              <a:t>最后折</a:t>
            </a:r>
            <a:r>
              <a:rPr lang="zh-CN" altLang="en-US" dirty="0">
                <a:solidFill>
                  <a:srgbClr val="221E1F"/>
                </a:solidFill>
                <a:latin typeface="Adobe 宋体 Std L" panose="02020300000000000000" pitchFamily="18" charset="-122"/>
                <a:ea typeface="Adobe 宋体 Std L" panose="02020300000000000000" pitchFamily="18" charset="-122"/>
              </a:rPr>
              <a:t>向下撇出，要出尖，如表</a:t>
            </a:r>
            <a:r>
              <a:rPr lang="en-US" altLang="zh-CN" dirty="0">
                <a:solidFill>
                  <a:srgbClr val="221E1F"/>
                </a:solidFill>
                <a:latin typeface="Adobe 宋体 Std L" panose="02020300000000000000" pitchFamily="18" charset="-122"/>
                <a:ea typeface="Adobe 宋体 Std L" panose="02020300000000000000" pitchFamily="18" charset="-122"/>
              </a:rPr>
              <a:t>9-22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22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01094" y="1683884"/>
            <a:ext cx="3404507" cy="1207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7915" y="4503040"/>
            <a:ext cx="3487686" cy="1296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p:nvPr/>
        </p:nvSpPr>
        <p:spPr>
          <a:xfrm>
            <a:off x="734635" y="46542"/>
            <a:ext cx="11054246" cy="630173"/>
          </a:xfrm>
          <a:prstGeom prst="rect">
            <a:avLst/>
          </a:prstGeom>
          <a:noFill/>
        </p:spPr>
        <p:txBody>
          <a:bodyPr wrap="square" rtlCol="0">
            <a:spAutoFit/>
          </a:bodyPr>
          <a:lstStyle/>
          <a:p>
            <a:pPr indent="457200">
              <a:lnSpc>
                <a:spcPct val="150000"/>
              </a:lnSpc>
            </a:pPr>
            <a:r>
              <a:rPr lang="zh-CN" altLang="en-US" sz="2600" b="1" dirty="0">
                <a:solidFill>
                  <a:srgbClr val="C00000"/>
                </a:solidFill>
                <a:latin typeface="Adobe 宋体 Std L" panose="02020300000000000000" pitchFamily="18" charset="-122"/>
                <a:ea typeface="Adobe 宋体 Std L" panose="02020300000000000000" pitchFamily="18" charset="-122"/>
              </a:rPr>
              <a:t>第八节 </a:t>
            </a:r>
            <a:r>
              <a:rPr lang="zh-CN" altLang="en-US" sz="2600" b="1" dirty="0" smtClean="0">
                <a:solidFill>
                  <a:srgbClr val="C00000"/>
                </a:solidFill>
                <a:latin typeface="Adobe 宋体 Std L" panose="02020300000000000000" pitchFamily="18" charset="-122"/>
                <a:ea typeface="Adobe 宋体 Std L" panose="02020300000000000000" pitchFamily="18" charset="-122"/>
              </a:rPr>
              <a:t>    钩</a:t>
            </a:r>
            <a:r>
              <a:rPr lang="zh-CN" altLang="en-US" sz="2600" b="1" dirty="0">
                <a:solidFill>
                  <a:srgbClr val="C00000"/>
                </a:solidFill>
                <a:latin typeface="Adobe 宋体 Std L" panose="02020300000000000000" pitchFamily="18" charset="-122"/>
                <a:ea typeface="Adobe 宋体 Std L" panose="02020300000000000000" pitchFamily="18" charset="-122"/>
              </a:rPr>
              <a:t>的类别及写法</a:t>
            </a:r>
            <a:endParaRPr lang="zh-CN" altLang="en-US" sz="2600" b="1" dirty="0">
              <a:solidFill>
                <a:srgbClr val="C00000"/>
              </a:solidFill>
              <a:latin typeface="Adobe 宋体 Std L" panose="02020300000000000000" pitchFamily="18" charset="-122"/>
              <a:ea typeface="Adobe 宋体 Std L" panose="02020300000000000000" pitchFamily="18" charset="-122"/>
            </a:endParaRPr>
          </a:p>
        </p:txBody>
      </p:sp>
      <p:sp>
        <p:nvSpPr>
          <p:cNvPr id="10" name="文本框 2"/>
          <p:cNvSpPr txBox="1"/>
          <p:nvPr/>
        </p:nvSpPr>
        <p:spPr>
          <a:xfrm>
            <a:off x="708380" y="850886"/>
            <a:ext cx="11106756" cy="2542106"/>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钩画在汉字中不是单独存在的一笔，必须附着在横、竖、折等笔画上，使其他笔画</a:t>
            </a:r>
            <a:r>
              <a:rPr lang="zh-CN" altLang="en-US" dirty="0" smtClean="0">
                <a:solidFill>
                  <a:srgbClr val="221E1F"/>
                </a:solidFill>
                <a:latin typeface="Adobe 宋体 Std L" panose="02020300000000000000" pitchFamily="18" charset="-122"/>
                <a:ea typeface="Adobe 宋体 Std L" panose="02020300000000000000" pitchFamily="18" charset="-122"/>
              </a:rPr>
              <a:t>显得更</a:t>
            </a:r>
            <a:r>
              <a:rPr lang="zh-CN" altLang="en-US" dirty="0">
                <a:solidFill>
                  <a:srgbClr val="221E1F"/>
                </a:solidFill>
                <a:latin typeface="Adobe 宋体 Std L" panose="02020300000000000000" pitchFamily="18" charset="-122"/>
                <a:ea typeface="Adobe 宋体 Std L" panose="02020300000000000000" pitchFamily="18" charset="-122"/>
              </a:rPr>
              <a:t>生动有力，富于变化。钩画要写得饱满、健壮、锋锐有力。钩有竖钩、弯钩、竖提、戈钩</a:t>
            </a:r>
            <a:r>
              <a:rPr lang="zh-CN" altLang="en-US" dirty="0" smtClean="0">
                <a:solidFill>
                  <a:srgbClr val="221E1F"/>
                </a:solidFill>
                <a:latin typeface="Adobe 宋体 Std L" panose="02020300000000000000" pitchFamily="18" charset="-122"/>
                <a:ea typeface="Adobe 宋体 Std L" panose="02020300000000000000" pitchFamily="18" charset="-122"/>
              </a:rPr>
              <a:t>、卧</a:t>
            </a:r>
            <a:r>
              <a:rPr lang="zh-CN" altLang="en-US" dirty="0">
                <a:solidFill>
                  <a:srgbClr val="221E1F"/>
                </a:solidFill>
                <a:latin typeface="Adobe 宋体 Std L" panose="02020300000000000000" pitchFamily="18" charset="-122"/>
                <a:ea typeface="Adobe 宋体 Std L" panose="02020300000000000000" pitchFamily="18" charset="-122"/>
              </a:rPr>
              <a:t>钩、横钩、横折钩、竖弯钩、横折弯钩、横折折钩、横撇弯钩和竖折折钩。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竖钩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下笔写竖，到起钩处，稍停向左上钩出，出尖收笔，钩的尖角约为</a:t>
            </a:r>
            <a:r>
              <a:rPr lang="en-US" altLang="zh-CN" dirty="0">
                <a:solidFill>
                  <a:srgbClr val="221E1F"/>
                </a:solidFill>
                <a:latin typeface="Adobe 宋体 Std L" panose="02020300000000000000" pitchFamily="18" charset="-122"/>
                <a:ea typeface="Adobe 宋体 Std L" panose="02020300000000000000" pitchFamily="18" charset="-122"/>
              </a:rPr>
              <a:t>45°</a:t>
            </a:r>
            <a:r>
              <a:rPr lang="zh-CN" altLang="en-US" dirty="0">
                <a:solidFill>
                  <a:srgbClr val="221E1F"/>
                </a:solidFill>
                <a:latin typeface="Adobe 宋体 Std L" panose="02020300000000000000" pitchFamily="18" charset="-122"/>
                <a:ea typeface="Adobe 宋体 Std L" panose="02020300000000000000" pitchFamily="18" charset="-122"/>
              </a:rPr>
              <a:t>，出钩的部分</a:t>
            </a:r>
            <a:r>
              <a:rPr lang="zh-CN" altLang="en-US" dirty="0" smtClean="0">
                <a:solidFill>
                  <a:srgbClr val="221E1F"/>
                </a:solidFill>
                <a:latin typeface="Adobe 宋体 Std L" panose="02020300000000000000" pitchFamily="18" charset="-122"/>
                <a:ea typeface="Adobe 宋体 Std L" panose="02020300000000000000" pitchFamily="18" charset="-122"/>
              </a:rPr>
              <a:t>要短</a:t>
            </a:r>
            <a:r>
              <a:rPr lang="zh-CN" altLang="en-US" dirty="0">
                <a:solidFill>
                  <a:srgbClr val="221E1F"/>
                </a:solidFill>
                <a:latin typeface="Adobe 宋体 Std L" panose="02020300000000000000" pitchFamily="18" charset="-122"/>
                <a:ea typeface="Adobe 宋体 Std L" panose="02020300000000000000" pitchFamily="18" charset="-122"/>
              </a:rPr>
              <a:t>一些，如表</a:t>
            </a:r>
            <a:r>
              <a:rPr lang="en-US" altLang="zh-CN" dirty="0">
                <a:solidFill>
                  <a:srgbClr val="221E1F"/>
                </a:solidFill>
                <a:latin typeface="Adobe 宋体 Std L" panose="02020300000000000000" pitchFamily="18" charset="-122"/>
                <a:ea typeface="Adobe 宋体 Std L" panose="02020300000000000000" pitchFamily="18" charset="-122"/>
              </a:rPr>
              <a:t>9-23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32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18633" y="3392991"/>
            <a:ext cx="3994853" cy="1509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2"/>
          <p:cNvSpPr txBox="1"/>
          <p:nvPr/>
        </p:nvSpPr>
        <p:spPr>
          <a:xfrm>
            <a:off x="708380" y="5031000"/>
            <a:ext cx="6955163" cy="1754326"/>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弯钩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下笔稍轻，由轻到重向右下弯行笔，到起钩处略顿笔向左上钩出，收笔要出尖。书写</a:t>
            </a:r>
            <a:r>
              <a:rPr lang="zh-CN" altLang="en-US" dirty="0" smtClean="0">
                <a:solidFill>
                  <a:srgbClr val="221E1F"/>
                </a:solidFill>
                <a:latin typeface="Adobe 宋体 Std L" panose="02020300000000000000" pitchFamily="18" charset="-122"/>
                <a:ea typeface="Adobe 宋体 Std L" panose="02020300000000000000" pitchFamily="18" charset="-122"/>
              </a:rPr>
              <a:t>时下笔</a:t>
            </a:r>
            <a:r>
              <a:rPr lang="zh-CN" altLang="en-US" dirty="0">
                <a:solidFill>
                  <a:srgbClr val="221E1F"/>
                </a:solidFill>
                <a:latin typeface="Adobe 宋体 Std L" panose="02020300000000000000" pitchFamily="18" charset="-122"/>
                <a:ea typeface="Adobe 宋体 Std L" panose="02020300000000000000" pitchFamily="18" charset="-122"/>
              </a:rPr>
              <a:t>处和起钩处上下应在一条垂直线上，如表</a:t>
            </a:r>
            <a:r>
              <a:rPr lang="en-US" altLang="zh-CN" dirty="0">
                <a:solidFill>
                  <a:srgbClr val="221E1F"/>
                </a:solidFill>
                <a:latin typeface="Adobe 宋体 Std L" panose="02020300000000000000" pitchFamily="18" charset="-122"/>
                <a:ea typeface="Adobe 宋体 Std L" panose="02020300000000000000" pitchFamily="18" charset="-122"/>
              </a:rPr>
              <a:t>9-24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32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4855" y="5171079"/>
            <a:ext cx="3880281" cy="1474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08380" y="614430"/>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竖提</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下笔写竖，到适当处略顿笔向上写斜提，一笔写成，提的收笔处出尖，如表</a:t>
            </a:r>
            <a:r>
              <a:rPr lang="en-US" altLang="zh-CN" dirty="0">
                <a:solidFill>
                  <a:srgbClr val="221E1F"/>
                </a:solidFill>
                <a:latin typeface="Adobe 宋体 Std L" panose="02020300000000000000" pitchFamily="18" charset="-122"/>
                <a:ea typeface="Adobe 宋体 Std L" panose="02020300000000000000" pitchFamily="18" charset="-122"/>
              </a:rPr>
              <a:t>9-25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3207429"/>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戈钩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下笔稍重，向右下弯行笔，到起钩处向上钩出，收笔要出尖。写戈钩关键是要保持</a:t>
            </a:r>
            <a:r>
              <a:rPr lang="zh-CN" altLang="en-US" dirty="0" smtClean="0">
                <a:solidFill>
                  <a:srgbClr val="221E1F"/>
                </a:solidFill>
                <a:latin typeface="Adobe 宋体 Std L" panose="02020300000000000000" pitchFamily="18" charset="-122"/>
                <a:ea typeface="Adobe 宋体 Std L" panose="02020300000000000000" pitchFamily="18" charset="-122"/>
              </a:rPr>
              <a:t>一定的</a:t>
            </a:r>
            <a:r>
              <a:rPr lang="zh-CN" altLang="en-US" dirty="0">
                <a:solidFill>
                  <a:srgbClr val="221E1F"/>
                </a:solidFill>
                <a:latin typeface="Adobe 宋体 Std L" panose="02020300000000000000" pitchFamily="18" charset="-122"/>
                <a:ea typeface="Adobe 宋体 Std L" panose="02020300000000000000" pitchFamily="18" charset="-122"/>
              </a:rPr>
              <a:t>弯度，太直、太弯都会影响整个字的美感，如表</a:t>
            </a:r>
            <a:r>
              <a:rPr lang="en-US" altLang="zh-CN" dirty="0">
                <a:solidFill>
                  <a:srgbClr val="221E1F"/>
                </a:solidFill>
                <a:latin typeface="Adobe 宋体 Std L" panose="02020300000000000000" pitchFamily="18" charset="-122"/>
                <a:ea typeface="Adobe 宋体 Std L" panose="02020300000000000000" pitchFamily="18" charset="-122"/>
              </a:rPr>
              <a:t>9-26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42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04425" y="1727427"/>
            <a:ext cx="3501176" cy="1291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4425" y="4707845"/>
            <a:ext cx="3638362" cy="1344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08380" y="61443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卧钩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下笔稍轻，先向下（笔画由轻到重），再圆转向右水平方向行笔，到起钩处向左上钩出</a:t>
            </a:r>
            <a:r>
              <a:rPr lang="zh-CN" altLang="en-US" dirty="0" smtClean="0">
                <a:solidFill>
                  <a:srgbClr val="221E1F"/>
                </a:solidFill>
                <a:latin typeface="Adobe 宋体 Std L" panose="02020300000000000000" pitchFamily="18" charset="-122"/>
                <a:ea typeface="Adobe 宋体 Std L" panose="02020300000000000000" pitchFamily="18" charset="-122"/>
              </a:rPr>
              <a:t>，钩</a:t>
            </a:r>
            <a:r>
              <a:rPr lang="zh-CN" altLang="en-US" dirty="0">
                <a:solidFill>
                  <a:srgbClr val="221E1F"/>
                </a:solidFill>
                <a:latin typeface="Adobe 宋体 Std L" panose="02020300000000000000" pitchFamily="18" charset="-122"/>
                <a:ea typeface="Adobe 宋体 Std L" panose="02020300000000000000" pitchFamily="18" charset="-122"/>
              </a:rPr>
              <a:t>要出尖，但不宜过大，如表</a:t>
            </a:r>
            <a:r>
              <a:rPr lang="en-US" altLang="zh-CN" dirty="0">
                <a:solidFill>
                  <a:srgbClr val="221E1F"/>
                </a:solidFill>
                <a:latin typeface="Adobe 宋体 Std L" panose="02020300000000000000" pitchFamily="18" charset="-122"/>
                <a:ea typeface="Adobe 宋体 Std L" panose="02020300000000000000" pitchFamily="18" charset="-122"/>
              </a:rPr>
              <a:t>9-27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3207429"/>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6. </a:t>
            </a:r>
            <a:r>
              <a:rPr lang="zh-CN" altLang="en-US" dirty="0">
                <a:solidFill>
                  <a:srgbClr val="221E1F"/>
                </a:solidFill>
                <a:latin typeface="Adobe 宋体 Std L" panose="02020300000000000000" pitchFamily="18" charset="-122"/>
                <a:ea typeface="Adobe 宋体 Std L" panose="02020300000000000000" pitchFamily="18" charset="-122"/>
              </a:rPr>
              <a:t>横钩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下笔向右写横，行笔至起钩处顿笔向左下轻快钩出。注意钩不宜太大，要把力量送到笔尖</a:t>
            </a:r>
            <a:r>
              <a:rPr lang="zh-CN" altLang="en-US" dirty="0" smtClean="0">
                <a:solidFill>
                  <a:srgbClr val="221E1F"/>
                </a:solidFill>
                <a:latin typeface="Adobe 宋体 Std L" panose="02020300000000000000" pitchFamily="18" charset="-122"/>
                <a:ea typeface="Adobe 宋体 Std L" panose="02020300000000000000" pitchFamily="18" charset="-122"/>
              </a:rPr>
              <a:t>，如</a:t>
            </a:r>
            <a:r>
              <a:rPr lang="zh-CN" altLang="en-US" dirty="0">
                <a:solidFill>
                  <a:srgbClr val="221E1F"/>
                </a:solidFill>
                <a:latin typeface="Adobe 宋体 Std L" panose="02020300000000000000" pitchFamily="18" charset="-122"/>
                <a:ea typeface="Adobe 宋体 Std L" panose="02020300000000000000" pitchFamily="18" charset="-122"/>
              </a:rPr>
              <a:t>表</a:t>
            </a:r>
            <a:r>
              <a:rPr lang="en-US" altLang="zh-CN" dirty="0">
                <a:solidFill>
                  <a:srgbClr val="221E1F"/>
                </a:solidFill>
                <a:latin typeface="Adobe 宋体 Std L" panose="02020300000000000000" pitchFamily="18" charset="-122"/>
                <a:ea typeface="Adobe 宋体 Std L" panose="02020300000000000000" pitchFamily="18" charset="-122"/>
              </a:rPr>
              <a:t>9-28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52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20377" y="1894857"/>
            <a:ext cx="3806458" cy="1423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2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0377" y="4635500"/>
            <a:ext cx="3804866" cy="1475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08380" y="614430"/>
            <a:ext cx="11106756" cy="1295611"/>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7. </a:t>
            </a:r>
            <a:r>
              <a:rPr lang="zh-CN" altLang="en-US" dirty="0">
                <a:solidFill>
                  <a:srgbClr val="221E1F"/>
                </a:solidFill>
                <a:latin typeface="Adobe 宋体 Std L" panose="02020300000000000000" pitchFamily="18" charset="-122"/>
                <a:ea typeface="Adobe 宋体 Std L" panose="02020300000000000000" pitchFamily="18" charset="-122"/>
              </a:rPr>
              <a:t>横折钩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下笔写短横，略顿笔后折向下，有时稍稍向左倾斜一点，到起钩处略顿笔后向左上方钩出</a:t>
            </a:r>
            <a:r>
              <a:rPr lang="zh-CN" altLang="en-US" dirty="0" smtClean="0">
                <a:solidFill>
                  <a:srgbClr val="221E1F"/>
                </a:solidFill>
                <a:latin typeface="Adobe 宋体 Std L" panose="02020300000000000000" pitchFamily="18" charset="-122"/>
                <a:ea typeface="Adobe 宋体 Std L" panose="02020300000000000000" pitchFamily="18" charset="-122"/>
              </a:rPr>
              <a:t>，一</a:t>
            </a:r>
            <a:r>
              <a:rPr lang="zh-CN" altLang="en-US" dirty="0">
                <a:solidFill>
                  <a:srgbClr val="221E1F"/>
                </a:solidFill>
                <a:latin typeface="Adobe 宋体 Std L" panose="02020300000000000000" pitchFamily="18" charset="-122"/>
                <a:ea typeface="Adobe 宋体 Std L" panose="02020300000000000000" pitchFamily="18" charset="-122"/>
              </a:rPr>
              <a:t>笔写成，如表</a:t>
            </a:r>
            <a:r>
              <a:rPr lang="en-US" altLang="zh-CN" dirty="0">
                <a:solidFill>
                  <a:srgbClr val="221E1F"/>
                </a:solidFill>
                <a:latin typeface="Adobe 宋体 Std L" panose="02020300000000000000" pitchFamily="18" charset="-122"/>
                <a:ea typeface="Adobe 宋体 Std L" panose="02020300000000000000" pitchFamily="18" charset="-122"/>
              </a:rPr>
              <a:t>9-29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2" name="文本框 2"/>
          <p:cNvSpPr txBox="1"/>
          <p:nvPr/>
        </p:nvSpPr>
        <p:spPr>
          <a:xfrm>
            <a:off x="708380" y="3367086"/>
            <a:ext cx="11106756" cy="88011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8. </a:t>
            </a:r>
            <a:r>
              <a:rPr lang="zh-CN" altLang="en-US" dirty="0">
                <a:solidFill>
                  <a:srgbClr val="221E1F"/>
                </a:solidFill>
                <a:latin typeface="Adobe 宋体 Std L" panose="02020300000000000000" pitchFamily="18" charset="-122"/>
                <a:ea typeface="Adobe 宋体 Std L" panose="02020300000000000000" pitchFamily="18" charset="-122"/>
              </a:rPr>
              <a:t>竖弯钩</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在竖弯的基础上，收笔时向上方钩出，笔画比竖弯要长一些，如表</a:t>
            </a:r>
            <a:r>
              <a:rPr lang="en-US" altLang="zh-CN" dirty="0">
                <a:solidFill>
                  <a:srgbClr val="221E1F"/>
                </a:solidFill>
                <a:latin typeface="Adobe 宋体 Std L" panose="02020300000000000000" pitchFamily="18" charset="-122"/>
                <a:ea typeface="Adobe 宋体 Std L" panose="02020300000000000000" pitchFamily="18" charset="-122"/>
              </a:rPr>
              <a:t>9-30 </a:t>
            </a:r>
            <a:r>
              <a:rPr lang="zh-CN" altLang="en-US" dirty="0">
                <a:solidFill>
                  <a:srgbClr val="221E1F"/>
                </a:solidFill>
                <a:latin typeface="Adobe 宋体 Std L" panose="02020300000000000000" pitchFamily="18" charset="-122"/>
                <a:ea typeface="Adobe 宋体 Std L" panose="02020300000000000000" pitchFamily="18" charset="-122"/>
              </a:rPr>
              <a:t>所示。</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63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92400" y="1842266"/>
            <a:ext cx="3338715" cy="1365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2400" y="4489902"/>
            <a:ext cx="3324294" cy="1185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416.45,&quot;left&quot;:354.8,&quot;top&quot;:40.5,&quot;width&quot;:513.4}"/>
</p:tagLst>
</file>

<file path=ppt/tags/tag2.xml><?xml version="1.0" encoding="utf-8"?>
<p:tagLst xmlns:p="http://schemas.openxmlformats.org/presentationml/2006/main">
  <p:tag name="KSO_WM_DIAGRAM_VIRTUALLY_FRAME" val="{&quot;height&quot;:416.45,&quot;left&quot;:354.8,&quot;top&quot;:40.5,&quot;width&quot;:513.4}"/>
</p:tagLst>
</file>

<file path=ppt/tags/tag3.xml><?xml version="1.0" encoding="utf-8"?>
<p:tagLst xmlns:p="http://schemas.openxmlformats.org/presentationml/2006/main">
  <p:tag name="KSO_WM_DIAGRAM_VIRTUALLY_FRAME" val="{&quot;height&quot;:416.45,&quot;left&quot;:354.8,&quot;top&quot;:40.5,&quot;width&quot;:513.4}"/>
</p:tagLst>
</file>

<file path=ppt/tags/tag4.xml><?xml version="1.0" encoding="utf-8"?>
<p:tagLst xmlns:p="http://schemas.openxmlformats.org/presentationml/2006/main">
  <p:tag name="KSO_WM_DIAGRAM_VIRTUALLY_FRAME" val="{&quot;height&quot;:416.45,&quot;left&quot;:354.8,&quot;top&quot;:40.5,&quot;width&quot;:513.4}"/>
</p:tagLst>
</file>

<file path=ppt/tags/tag5.xml><?xml version="1.0" encoding="utf-8"?>
<p:tagLst xmlns:p="http://schemas.openxmlformats.org/presentationml/2006/main">
  <p:tag name="KSO_WM_DIAGRAM_VIRTUALLY_FRAME" val="{&quot;height&quot;:416.45,&quot;left&quot;:354.8,&quot;top&quot;:40.5,&quot;width&quot;:513.4}"/>
</p:tagLst>
</file>

<file path=ppt/tags/tag6.xml><?xml version="1.0" encoding="utf-8"?>
<p:tagLst xmlns:p="http://schemas.openxmlformats.org/presentationml/2006/main">
  <p:tag name="KSO_WM_DIAGRAM_VIRTUALLY_FRAME" val="{&quot;height&quot;:416.45,&quot;left&quot;:354.8,&quot;top&quot;:40.5,&quot;width&quot;:513.4}"/>
</p:tagLst>
</file>

<file path=ppt/tags/tag7.xml><?xml version="1.0" encoding="utf-8"?>
<p:tagLst xmlns:p="http://schemas.openxmlformats.org/presentationml/2006/main">
  <p:tag name="ISPRING_PRESENTATION_TITLE" val="PowerPoint 演示文稿"/>
  <p:tag name="commondata" val="eyJoZGlkIjoiOGZhYmU4NmE0ZTUzMDNjZjUxMjhmODRlZDMxMmJjNWQifQ=="/>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FF8B52"/>
      </a:accent1>
      <a:accent2>
        <a:srgbClr val="FDC741"/>
      </a:accent2>
      <a:accent3>
        <a:srgbClr val="943987"/>
      </a:accent3>
      <a:accent4>
        <a:srgbClr val="6CCECE"/>
      </a:accent4>
      <a:accent5>
        <a:srgbClr val="A5A4A5"/>
      </a:accent5>
      <a:accent6>
        <a:srgbClr val="C9C9C9"/>
      </a:accent6>
      <a:hlink>
        <a:srgbClr val="4472C4"/>
      </a:hlink>
      <a:folHlink>
        <a:srgbClr val="BFBFBF"/>
      </a:folHlink>
    </a:clrScheme>
    <a:fontScheme name="qcs301w0">
      <a:majorFont>
        <a:latin typeface="思源黑体旧字形 Normal"/>
        <a:ea typeface="思源黑体旧字形 Normal"/>
        <a:cs typeface=""/>
      </a:majorFont>
      <a:minorFont>
        <a:latin typeface="思源黑体旧字形 Normal"/>
        <a:ea typeface="思源黑体旧字形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a:latin typeface="思源黑体旧字形 Normal" panose="020B0400000000000000" pitchFamily="34" charset="-128"/>
            <a:ea typeface="思源黑体旧字形 Normal" panose="020B0400000000000000" pitchFamily="34" charset="-128"/>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F8B52"/>
    </a:accent1>
    <a:accent2>
      <a:srgbClr val="FDC741"/>
    </a:accent2>
    <a:accent3>
      <a:srgbClr val="943987"/>
    </a:accent3>
    <a:accent4>
      <a:srgbClr val="6CCECE"/>
    </a:accent4>
    <a:accent5>
      <a:srgbClr val="A5A4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FF8B52"/>
    </a:accent1>
    <a:accent2>
      <a:srgbClr val="FDC741"/>
    </a:accent2>
    <a:accent3>
      <a:srgbClr val="943987"/>
    </a:accent3>
    <a:accent4>
      <a:srgbClr val="6CCECE"/>
    </a:accent4>
    <a:accent5>
      <a:srgbClr val="A5A4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35232</Words>
  <Application>WPS 演示</Application>
  <PresentationFormat>自定义</PresentationFormat>
  <Paragraphs>1707</Paragraphs>
  <Slides>173</Slides>
  <Notes>168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173</vt:i4>
      </vt:variant>
    </vt:vector>
  </HeadingPairs>
  <TitlesOfParts>
    <vt:vector size="188" baseType="lpstr">
      <vt:lpstr>Arial</vt:lpstr>
      <vt:lpstr>宋体</vt:lpstr>
      <vt:lpstr>Wingdings</vt:lpstr>
      <vt:lpstr>思源黑体旧字形 Normal</vt:lpstr>
      <vt:lpstr>黑体</vt:lpstr>
      <vt:lpstr>方正大黑_GBK</vt:lpstr>
      <vt:lpstr>仿宋_GB2312</vt:lpstr>
      <vt:lpstr>Adobe 黑体 Std R</vt:lpstr>
      <vt:lpstr>华文中宋</vt:lpstr>
      <vt:lpstr>Adobe 宋体 Std L</vt:lpstr>
      <vt:lpstr>微软雅黑</vt:lpstr>
      <vt:lpstr>Arial Unicode MS</vt:lpstr>
      <vt:lpstr>Calibri</vt:lpstr>
      <vt:lpstr>方正楷体_GBK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haoqi</dc:creator>
  <cp:lastModifiedBy>沉梦昂志</cp:lastModifiedBy>
  <cp:revision>104</cp:revision>
  <dcterms:created xsi:type="dcterms:W3CDTF">2020-06-02T12:39:00Z</dcterms:created>
  <dcterms:modified xsi:type="dcterms:W3CDTF">2025-01-14T01:28:51Z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670B0A9BBF3E4FE49C96E64D2A9E9BBB_12</vt:lpwstr>
  </property>
  <property fmtid="{D5CDD505-2E9C-101B-9397-08002B2CF9AE}" pid="3" name="KSOProductBuildVer">
    <vt:lpwstr>2052-12.1.0.19770</vt:lpwstr>
  </property>
</Properties>
</file>